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hape 6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0.png"/><Relationship Id="rId8" Type="http://schemas.openxmlformats.org/officeDocument/2006/relationships/image" Target="../media/image5.png"/><Relationship Id="rId9" Type="http://schemas.openxmlformats.org/officeDocument/2006/relationships/image" Target="../media/image21.png"/><Relationship Id="rId10" Type="http://schemas.openxmlformats.org/officeDocument/2006/relationships/image" Target="../media/image4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34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7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247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24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5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261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262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26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264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26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266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273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6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/>
          <p:nvPr>
            <p:ph type="title"/>
          </p:nvPr>
        </p:nvSpPr>
        <p:spPr>
          <a:xfrm>
            <a:off x="415167" y="596320"/>
            <a:ext cx="11348967" cy="762806"/>
          </a:xfrm>
          <a:prstGeom prst="rect">
            <a:avLst/>
          </a:prstGeom>
        </p:spPr>
        <p:txBody>
          <a:bodyPr lIns="121773" tIns="121773" rIns="121773" bIns="121773" anchor="t">
            <a:normAutofit fontScale="100000" lnSpcReduction="0"/>
          </a:bodyPr>
          <a:lstStyle>
            <a:lvl1pPr defTabSz="1219200">
              <a:defRPr b="0" sz="3600"/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idx="1"/>
          </p:nvPr>
        </p:nvSpPr>
        <p:spPr>
          <a:xfrm>
            <a:off x="415167" y="1538604"/>
            <a:ext cx="11348967" cy="4550456"/>
          </a:xfrm>
          <a:prstGeom prst="rect">
            <a:avLst/>
          </a:prstGeom>
        </p:spPr>
        <p:txBody>
          <a:bodyPr lIns="121773" tIns="121773" rIns="121773" bIns="121773">
            <a:normAutofit fontScale="100000" lnSpcReduction="0"/>
          </a:bodyPr>
          <a:lstStyle>
            <a:lvl1pPr marL="571500" indent="-457200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/>
              <a:buChar char="●"/>
              <a:defRPr sz="2400">
                <a:solidFill>
                  <a:srgbClr val="595959"/>
                </a:solidFill>
              </a:defRPr>
            </a:lvl1pPr>
            <a:lvl2pPr marL="11411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/>
              <a:buChar char="○"/>
              <a:defRPr sz="2400">
                <a:solidFill>
                  <a:srgbClr val="595959"/>
                </a:solidFill>
              </a:defRPr>
            </a:lvl2pPr>
            <a:lvl3pPr marL="15983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/>
              <a:buChar char="■"/>
              <a:defRPr sz="2400">
                <a:solidFill>
                  <a:srgbClr val="595959"/>
                </a:solidFill>
              </a:defRPr>
            </a:lvl3pPr>
            <a:lvl4pPr marL="20555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/>
              <a:buChar char="●"/>
              <a:defRPr sz="2400">
                <a:solidFill>
                  <a:srgbClr val="595959"/>
                </a:solidFill>
              </a:defRPr>
            </a:lvl4pPr>
            <a:lvl5pPr marL="2512785" indent="-544285" defTabSz="12192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2400"/>
              <a:buFont typeface="Arial"/>
              <a:buChar char="○"/>
              <a:defRPr sz="2400">
                <a:solidFill>
                  <a:srgbClr val="59595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286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87" name="logoill.pdf" descr="logoill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ESS_Logo_Frugal_Blue_cmyk.png" descr="ESS_Logo_Frugal_Blue_cmy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293" name="image6.png" descr="image6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Slide Number"/>
          <p:cNvSpPr txBox="1"/>
          <p:nvPr>
            <p:ph type="sldNum" sz="quarter" idx="2"/>
          </p:nvPr>
        </p:nvSpPr>
        <p:spPr>
          <a:xfrm>
            <a:off x="11589920" y="6268664"/>
            <a:ext cx="425762" cy="416361"/>
          </a:xfrm>
          <a:prstGeom prst="rect">
            <a:avLst/>
          </a:prstGeom>
        </p:spPr>
        <p:txBody>
          <a:bodyPr lIns="121773" tIns="121773" rIns="121773" bIns="121773"/>
          <a:lstStyle>
            <a:lvl1pPr algn="r" defTabSz="1219200">
              <a:spcBef>
                <a:spcPts val="0"/>
              </a:spcBef>
              <a:defRPr b="0" sz="12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Text"/>
          <p:cNvSpPr txBox="1"/>
          <p:nvPr>
            <p:ph type="title"/>
          </p:nvPr>
        </p:nvSpPr>
        <p:spPr>
          <a:xfrm>
            <a:off x="415177" y="995304"/>
            <a:ext cx="11348967" cy="2733950"/>
          </a:xfrm>
          <a:prstGeom prst="rect">
            <a:avLst/>
          </a:prstGeom>
        </p:spPr>
        <p:txBody>
          <a:bodyPr lIns="121773" tIns="121773" rIns="121773" bIns="121773">
            <a:normAutofit fontScale="100000" lnSpcReduction="0"/>
          </a:bodyPr>
          <a:lstStyle>
            <a:lvl1pPr algn="ctr" defTabSz="1219200">
              <a:defRPr b="0" sz="6800"/>
            </a:lvl1pPr>
          </a:lstStyle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sz="quarter" idx="1"/>
          </p:nvPr>
        </p:nvSpPr>
        <p:spPr>
          <a:xfrm>
            <a:off x="415167" y="3778468"/>
            <a:ext cx="11348967" cy="1055701"/>
          </a:xfrm>
          <a:prstGeom prst="rect">
            <a:avLst/>
          </a:prstGeom>
        </p:spPr>
        <p:txBody>
          <a:bodyPr lIns="121773" tIns="121773" rIns="121773" bIns="121773">
            <a:normAutofit fontScale="100000" lnSpcReduction="0"/>
          </a:bodyPr>
          <a:lstStyle>
            <a:lvl1pPr marL="457200" indent="-342900" algn="ctr" defTabSz="1219200">
              <a:spcBef>
                <a:spcPts val="0"/>
              </a:spcBef>
              <a:buSzTx/>
              <a:buNone/>
              <a:defRPr sz="3600">
                <a:solidFill>
                  <a:srgbClr val="595959"/>
                </a:solidFill>
              </a:defRPr>
            </a:lvl1pPr>
            <a:lvl2pPr marL="457200" indent="139700" algn="ctr" defTabSz="1219200">
              <a:spcBef>
                <a:spcPts val="0"/>
              </a:spcBef>
              <a:buSzTx/>
              <a:buNone/>
              <a:defRPr sz="3600">
                <a:solidFill>
                  <a:srgbClr val="595959"/>
                </a:solidFill>
              </a:defRPr>
            </a:lvl2pPr>
            <a:lvl3pPr marL="457200" indent="596900" algn="ctr" defTabSz="1219200">
              <a:spcBef>
                <a:spcPts val="0"/>
              </a:spcBef>
              <a:buSzTx/>
              <a:buNone/>
              <a:defRPr sz="3600">
                <a:solidFill>
                  <a:srgbClr val="595959"/>
                </a:solidFill>
              </a:defRPr>
            </a:lvl3pPr>
            <a:lvl4pPr marL="457200" indent="1054100" algn="ctr" defTabSz="1219200">
              <a:spcBef>
                <a:spcPts val="0"/>
              </a:spcBef>
              <a:buSzTx/>
              <a:buNone/>
              <a:defRPr sz="3600">
                <a:solidFill>
                  <a:srgbClr val="595959"/>
                </a:solidFill>
              </a:defRPr>
            </a:lvl4pPr>
            <a:lvl5pPr marL="457200" indent="1511300" algn="ctr" defTabSz="1219200">
              <a:spcBef>
                <a:spcPts val="0"/>
              </a:spcBef>
              <a:buSzTx/>
              <a:buNone/>
              <a:defRPr sz="3600">
                <a:solidFill>
                  <a:srgbClr val="59595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11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305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06" name="logoill.pdf" descr="logoill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ESS_Logo_Frugal_Blue_cmyk.png" descr="ESS_Logo_Frugal_Blue_cmy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4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312" name="image6.png" descr="image6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5" name="Slide Number"/>
          <p:cNvSpPr txBox="1"/>
          <p:nvPr>
            <p:ph type="sldNum" sz="quarter" idx="2"/>
          </p:nvPr>
        </p:nvSpPr>
        <p:spPr>
          <a:xfrm>
            <a:off x="11589920" y="6268664"/>
            <a:ext cx="425762" cy="416361"/>
          </a:xfrm>
          <a:prstGeom prst="rect">
            <a:avLst/>
          </a:prstGeom>
        </p:spPr>
        <p:txBody>
          <a:bodyPr lIns="121773" tIns="121773" rIns="121773" bIns="121773"/>
          <a:lstStyle>
            <a:lvl1pPr algn="r" defTabSz="1219200">
              <a:spcBef>
                <a:spcPts val="0"/>
              </a:spcBef>
              <a:defRPr b="0" sz="12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Text"/>
          <p:cNvSpPr txBox="1"/>
          <p:nvPr>
            <p:ph type="title"/>
          </p:nvPr>
        </p:nvSpPr>
        <p:spPr>
          <a:xfrm>
            <a:off x="218737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algn="ctr" defTabSz="410765">
              <a:defRPr b="0" sz="5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idx="1"/>
          </p:nvPr>
        </p:nvSpPr>
        <p:spPr>
          <a:xfrm>
            <a:off x="2187376" y="1821656"/>
            <a:ext cx="7804548" cy="4420196"/>
          </a:xfrm>
          <a:prstGeom prst="rect">
            <a:avLst/>
          </a:prstGeom>
        </p:spPr>
        <p:txBody>
          <a:bodyPr lIns="35718" tIns="35718" rIns="35718" bIns="35718" anchor="ctr">
            <a:normAutofit fontScale="100000" lnSpcReduction="0"/>
          </a:bodyPr>
          <a:lstStyle>
            <a:lvl1pPr marL="305593" indent="-305593" defTabSz="410765">
              <a:spcBef>
                <a:spcPts val="2900"/>
              </a:spcBef>
              <a:buSzPct val="145000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50093" indent="-305593" defTabSz="410765">
              <a:spcBef>
                <a:spcPts val="2900"/>
              </a:spcBef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94593" indent="-305593" defTabSz="410765">
              <a:spcBef>
                <a:spcPts val="2900"/>
              </a:spcBef>
              <a:buSzPct val="145000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39093" indent="-305593" defTabSz="410765">
              <a:spcBef>
                <a:spcPts val="2900"/>
              </a:spcBef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83593" indent="-305593" defTabSz="410765">
              <a:spcBef>
                <a:spcPts val="2900"/>
              </a:spcBef>
              <a:buSzPct val="145000"/>
              <a:buChar char="•"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5967526" y="6536531"/>
            <a:ext cx="239485" cy="232486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spcBef>
                <a:spcPts val="0"/>
              </a:spcBef>
              <a:defRPr b="0"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3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4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5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4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338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3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7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345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8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350" name="Unknown.png" descr="Unknown.png"/>
          <p:cNvPicPr>
            <a:picLocks noChangeAspect="1"/>
          </p:cNvPicPr>
          <p:nvPr/>
        </p:nvPicPr>
        <p:blipFill>
          <a:blip r:embed="rId11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364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36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2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366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3" name="Screenshot 2020-08-15 at 12.40.31.png" descr="Screenshot 2020-08-15 at 12.40.3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41396" y="44092"/>
            <a:ext cx="1257109" cy="547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374" name="image6.png" descr="image6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7" name="Screenshot 2020-08-15 at 12.40.31.png" descr="Screenshot 2020-08-15 at 12.40.31.png"/>
          <p:cNvPicPr>
            <a:picLocks noChangeAspect="1"/>
          </p:cNvPicPr>
          <p:nvPr/>
        </p:nvPicPr>
        <p:blipFill>
          <a:blip r:embed="rId8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243" y="32672"/>
            <a:ext cx="326723" cy="457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0974" y="25157"/>
            <a:ext cx="1146144" cy="628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5900" y="-1"/>
            <a:ext cx="337506" cy="457413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Title Text"/>
          <p:cNvSpPr txBox="1"/>
          <p:nvPr>
            <p:ph type="title"/>
          </p:nvPr>
        </p:nvSpPr>
        <p:spPr>
          <a:xfrm>
            <a:off x="2826461" y="-34633"/>
            <a:ext cx="5358254" cy="49204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829875">
              <a:defRPr b="0" spc="0" sz="2000"/>
            </a:lvl1pPr>
          </a:lstStyle>
          <a:p>
            <a:pPr/>
            <a:r>
              <a:t>Title Text</a:t>
            </a:r>
          </a:p>
        </p:txBody>
      </p:sp>
      <p:sp>
        <p:nvSpPr>
          <p:cNvPr id="388" name="Body Level One…"/>
          <p:cNvSpPr txBox="1"/>
          <p:nvPr>
            <p:ph type="body" sz="half" idx="1"/>
          </p:nvPr>
        </p:nvSpPr>
        <p:spPr>
          <a:xfrm>
            <a:off x="1976982" y="1605515"/>
            <a:ext cx="8233086" cy="397915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91499" indent="-283499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/>
            </a:lvl1pPr>
            <a:lvl2pPr marL="863999" indent="-323999" defTabSz="829875">
              <a:spcBef>
                <a:spcPts val="1200"/>
              </a:spcBef>
              <a:buClr>
                <a:srgbClr val="000000"/>
              </a:buClr>
              <a:buSzPct val="75000"/>
              <a:buFont typeface="Wingdings"/>
              <a:buChar char=""/>
              <a:defRPr spc="0" sz="2800"/>
            </a:lvl2pPr>
            <a:lvl3pPr marL="1343999" indent="-336000" defTabSz="829875">
              <a:spcBef>
                <a:spcPts val="1200"/>
              </a:spcBef>
              <a:buClr>
                <a:srgbClr val="000000"/>
              </a:buClr>
              <a:buSzPct val="45000"/>
              <a:buFont typeface="Wingdings"/>
              <a:buChar char=""/>
              <a:defRPr spc="0" sz="2800"/>
            </a:lvl3pPr>
            <a:lvl4pPr marL="1814399" indent="-302399" defTabSz="829875">
              <a:spcBef>
                <a:spcPts val="1200"/>
              </a:spcBef>
              <a:buClr>
                <a:srgbClr val="000000"/>
              </a:buClr>
              <a:buSzPct val="75000"/>
              <a:buFont typeface="Wingdings"/>
              <a:buChar char=""/>
              <a:defRPr spc="0" sz="2800"/>
            </a:lvl4pPr>
            <a:lvl5pPr marL="2246399" indent="-302399" defTabSz="829875">
              <a:spcBef>
                <a:spcPts val="1200"/>
              </a:spcBef>
              <a:buClr>
                <a:srgbClr val="000000"/>
              </a:buClr>
              <a:buSzPct val="45000"/>
              <a:buFont typeface="Wingdings"/>
              <a:buChar char=""/>
              <a:defRPr spc="0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94" name="Group"/>
          <p:cNvGrpSpPr/>
          <p:nvPr/>
        </p:nvGrpSpPr>
        <p:grpSpPr>
          <a:xfrm>
            <a:off x="1552243" y="-1"/>
            <a:ext cx="1491163" cy="497600"/>
            <a:chOff x="0" y="0"/>
            <a:chExt cx="1491162" cy="497598"/>
          </a:xfrm>
        </p:grpSpPr>
        <p:pic>
          <p:nvPicPr>
            <p:cNvPr id="389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2672"/>
              <a:ext cx="326723" cy="457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3657" y="0"/>
              <a:ext cx="337506" cy="457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38399" y="20336"/>
              <a:ext cx="803534" cy="416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Logo color"/>
            <p:cNvSpPr/>
            <p:nvPr/>
          </p:nvSpPr>
          <p:spPr>
            <a:xfrm>
              <a:off x="6551" y="32672"/>
              <a:ext cx="313620" cy="45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42473" tIns="42473" rIns="42473" bIns="42473" numCol="1" anchor="t">
              <a:noAutofit/>
            </a:bodyPr>
            <a:lstStyle/>
            <a:p>
              <a:pPr defTabSz="829875">
                <a:spcBef>
                  <a:spcPts val="800"/>
                </a:spcBef>
                <a:defRPr sz="14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93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1200" y="25157"/>
              <a:ext cx="347717" cy="472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85919" y="58832"/>
            <a:ext cx="1028015" cy="69925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lide Number"/>
          <p:cNvSpPr txBox="1"/>
          <p:nvPr>
            <p:ph type="sldNum" sz="quarter" idx="2"/>
          </p:nvPr>
        </p:nvSpPr>
        <p:spPr>
          <a:xfrm>
            <a:off x="8472469" y="6432103"/>
            <a:ext cx="2132704" cy="368301"/>
          </a:xfrm>
          <a:prstGeom prst="rect">
            <a:avLst/>
          </a:prstGeom>
        </p:spPr>
        <p:txBody>
          <a:bodyPr anchor="t"/>
          <a:lstStyle>
            <a:lvl1pPr algn="r" defTabSz="829875">
              <a:spcBef>
                <a:spcPts val="0"/>
              </a:spcBef>
              <a:defRPr b="0" spc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7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84911" y="700732"/>
            <a:ext cx="1030030" cy="4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243" y="32672"/>
            <a:ext cx="326723" cy="457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0974" y="25157"/>
            <a:ext cx="1146144" cy="628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5900" y="-1"/>
            <a:ext cx="337506" cy="45741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itle Text"/>
          <p:cNvSpPr txBox="1"/>
          <p:nvPr>
            <p:ph type="title"/>
          </p:nvPr>
        </p:nvSpPr>
        <p:spPr>
          <a:xfrm>
            <a:off x="2826461" y="-34633"/>
            <a:ext cx="5358254" cy="492045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 defTabSz="829875">
              <a:defRPr b="0" spc="0" sz="2000"/>
            </a:lvl1pPr>
          </a:lstStyle>
          <a:p>
            <a:pPr/>
            <a:r>
              <a:t>Title Text</a:t>
            </a:r>
          </a:p>
        </p:txBody>
      </p:sp>
      <p:sp>
        <p:nvSpPr>
          <p:cNvPr id="408" name="Body Level One…"/>
          <p:cNvSpPr txBox="1"/>
          <p:nvPr>
            <p:ph type="body" sz="half" idx="1"/>
          </p:nvPr>
        </p:nvSpPr>
        <p:spPr>
          <a:xfrm>
            <a:off x="1976982" y="1605515"/>
            <a:ext cx="8233086" cy="397915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91499" indent="-283499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/>
            </a:lvl1pPr>
            <a:lvl2pPr marL="863999" indent="-323999" defTabSz="829875">
              <a:spcBef>
                <a:spcPts val="1200"/>
              </a:spcBef>
              <a:buClr>
                <a:srgbClr val="000000"/>
              </a:buClr>
              <a:buSzPct val="75000"/>
              <a:buFont typeface="Wingdings"/>
              <a:buChar char=""/>
              <a:defRPr spc="0" sz="2800"/>
            </a:lvl2pPr>
            <a:lvl3pPr marL="1343999" indent="-336000" defTabSz="829875">
              <a:spcBef>
                <a:spcPts val="1200"/>
              </a:spcBef>
              <a:buClr>
                <a:srgbClr val="000000"/>
              </a:buClr>
              <a:buSzPct val="45000"/>
              <a:buFont typeface="Wingdings"/>
              <a:buChar char=""/>
              <a:defRPr spc="0" sz="2800"/>
            </a:lvl3pPr>
            <a:lvl4pPr marL="1814399" indent="-302399" defTabSz="829875">
              <a:spcBef>
                <a:spcPts val="1200"/>
              </a:spcBef>
              <a:buClr>
                <a:srgbClr val="000000"/>
              </a:buClr>
              <a:buSzPct val="75000"/>
              <a:buFont typeface="Wingdings"/>
              <a:buChar char=""/>
              <a:defRPr spc="0" sz="2800"/>
            </a:lvl4pPr>
            <a:lvl5pPr marL="2246399" indent="-302399" defTabSz="829875">
              <a:spcBef>
                <a:spcPts val="1200"/>
              </a:spcBef>
              <a:buClr>
                <a:srgbClr val="000000"/>
              </a:buClr>
              <a:buSzPct val="45000"/>
              <a:buFont typeface="Wingdings"/>
              <a:buChar char=""/>
              <a:defRPr spc="0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14" name="Group"/>
          <p:cNvGrpSpPr/>
          <p:nvPr/>
        </p:nvGrpSpPr>
        <p:grpSpPr>
          <a:xfrm>
            <a:off x="1552243" y="-1"/>
            <a:ext cx="1491163" cy="497600"/>
            <a:chOff x="0" y="0"/>
            <a:chExt cx="1491162" cy="497598"/>
          </a:xfrm>
        </p:grpSpPr>
        <p:pic>
          <p:nvPicPr>
            <p:cNvPr id="409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2672"/>
              <a:ext cx="326723" cy="457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3657" y="0"/>
              <a:ext cx="337506" cy="457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38399" y="20336"/>
              <a:ext cx="803534" cy="416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2" name="Logo color"/>
            <p:cNvSpPr/>
            <p:nvPr/>
          </p:nvSpPr>
          <p:spPr>
            <a:xfrm>
              <a:off x="6551" y="32672"/>
              <a:ext cx="313620" cy="45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miter lim="400000"/>
            </a:ln>
            <a:effectLst/>
          </p:spPr>
          <p:txBody>
            <a:bodyPr wrap="square" lIns="42473" tIns="42473" rIns="42473" bIns="42473" numCol="1" anchor="t">
              <a:noAutofit/>
            </a:bodyPr>
            <a:lstStyle/>
            <a:p>
              <a:pPr defTabSz="829875">
                <a:spcBef>
                  <a:spcPts val="800"/>
                </a:spcBef>
                <a:defRPr sz="14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413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91200" y="25157"/>
              <a:ext cx="347717" cy="472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85919" y="58832"/>
            <a:ext cx="1028015" cy="69925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lide Number"/>
          <p:cNvSpPr txBox="1"/>
          <p:nvPr>
            <p:ph type="sldNum" sz="quarter" idx="2"/>
          </p:nvPr>
        </p:nvSpPr>
        <p:spPr>
          <a:xfrm>
            <a:off x="8478698" y="6536741"/>
            <a:ext cx="2132704" cy="368301"/>
          </a:xfrm>
          <a:prstGeom prst="rect">
            <a:avLst/>
          </a:prstGeom>
        </p:spPr>
        <p:txBody>
          <a:bodyPr anchor="t"/>
          <a:lstStyle>
            <a:lvl1pPr algn="r" defTabSz="829875">
              <a:spcBef>
                <a:spcPts val="0"/>
              </a:spcBef>
              <a:defRPr b="0" spc="0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7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84911" y="700732"/>
            <a:ext cx="1030030" cy="4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4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50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57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0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2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431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43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9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433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43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2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440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3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454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457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45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6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464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7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46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6524625"/>
            <a:ext cx="9144000" cy="3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2.jpeg" descr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50" y="0"/>
            <a:ext cx="9144000" cy="784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6524625"/>
            <a:ext cx="9144000" cy="344488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Slide Number"/>
          <p:cNvSpPr txBox="1"/>
          <p:nvPr>
            <p:ph type="sldNum" sz="quarter" idx="2"/>
          </p:nvPr>
        </p:nvSpPr>
        <p:spPr>
          <a:xfrm>
            <a:off x="8432800" y="6572716"/>
            <a:ext cx="2133600" cy="248306"/>
          </a:xfrm>
          <a:prstGeom prst="rect">
            <a:avLst/>
          </a:prstGeom>
        </p:spPr>
        <p:txBody>
          <a:bodyPr wrap="square"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4980" y="0"/>
            <a:ext cx="1071907" cy="7842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4" name="Group"/>
          <p:cNvGrpSpPr/>
          <p:nvPr/>
        </p:nvGrpSpPr>
        <p:grpSpPr>
          <a:xfrm>
            <a:off x="1627187" y="6567160"/>
            <a:ext cx="8837613" cy="253862"/>
            <a:chOff x="0" y="0"/>
            <a:chExt cx="8837612" cy="253861"/>
          </a:xfrm>
        </p:grpSpPr>
        <p:sp>
          <p:nvSpPr>
            <p:cNvPr id="481" name="ILL College 7 seminar on SINE2020 WP8 work"/>
            <p:cNvSpPr txBox="1"/>
            <p:nvPr/>
          </p:nvSpPr>
          <p:spPr>
            <a:xfrm>
              <a:off x="4445000" y="0"/>
              <a:ext cx="4392613" cy="24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spcBef>
                  <a:spcPts val="0"/>
                </a:spcBef>
                <a:defRPr sz="120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ILL College 7 seminar on SINE2020 WP8 work</a:t>
              </a:r>
            </a:p>
          </p:txBody>
        </p:sp>
        <p:sp>
          <p:nvSpPr>
            <p:cNvPr id="482" name="Footer Placeholder 4"/>
            <p:cNvSpPr txBox="1"/>
            <p:nvPr/>
          </p:nvSpPr>
          <p:spPr>
            <a:xfrm>
              <a:off x="591467" y="5556"/>
              <a:ext cx="4185990" cy="248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This project was funded by the European Union (GA no. 654000)</a:t>
              </a:r>
            </a:p>
          </p:txBody>
        </p:sp>
        <p:sp>
          <p:nvSpPr>
            <p:cNvPr id="483" name="18/11/19"/>
            <p:cNvSpPr txBox="1"/>
            <p:nvPr/>
          </p:nvSpPr>
          <p:spPr>
            <a:xfrm>
              <a:off x="0" y="0"/>
              <a:ext cx="2759075" cy="24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spcBef>
                  <a:spcPts val="0"/>
                </a:spcBef>
                <a:defRPr sz="120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18/11/19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9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494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sp>
        <p:nvSpPr>
          <p:cNvPr id="49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500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0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3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4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507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0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1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52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5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524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2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3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531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4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54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6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55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9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560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7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3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577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578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2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580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3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581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582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84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591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585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586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7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8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9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0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93" name="eulogo.jpeg" descr="eulogo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6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74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1" name="Screenshot 2020-08-15 at 12.40.31.png" descr="Screenshot 2020-08-15 at 12.40.31.png"/>
          <p:cNvPicPr>
            <a:picLocks noChangeAspect="1"/>
          </p:cNvPicPr>
          <p:nvPr/>
        </p:nvPicPr>
        <p:blipFill>
          <a:blip r:embed="rId8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83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97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9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99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0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8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106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9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12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12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127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2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6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134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7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0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153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15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" name="Group"/>
          <p:cNvGrpSpPr/>
          <p:nvPr/>
        </p:nvGrpSpPr>
        <p:grpSpPr>
          <a:xfrm>
            <a:off x="11422660" y="5734846"/>
            <a:ext cx="746604" cy="779407"/>
            <a:chOff x="0" y="0"/>
            <a:chExt cx="746602" cy="779406"/>
          </a:xfrm>
        </p:grpSpPr>
        <p:sp>
          <p:nvSpPr>
            <p:cNvPr id="155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" name="Group"/>
          <p:cNvGrpSpPr/>
          <p:nvPr/>
        </p:nvGrpSpPr>
        <p:grpSpPr>
          <a:xfrm>
            <a:off x="11469154" y="4960396"/>
            <a:ext cx="653617" cy="652604"/>
            <a:chOff x="0" y="0"/>
            <a:chExt cx="653615" cy="652603"/>
          </a:xfrm>
        </p:grpSpPr>
        <p:pic>
          <p:nvPicPr>
            <p:cNvPr id="162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5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78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79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0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1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184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1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186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5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193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6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McStas GPU talk @ OpenACC Summit 2020</a:t>
            </a:r>
          </a:p>
        </p:txBody>
      </p:sp>
      <p:sp>
        <p:nvSpPr>
          <p:cNvPr id="20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September 1st 2020</a:t>
            </a:r>
          </a:p>
        </p:txBody>
      </p:sp>
      <p:pic>
        <p:nvPicPr>
          <p:cNvPr id="21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211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1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0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218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1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2" Type="http://schemas.openxmlformats.org/officeDocument/2006/relationships/slideLayout" Target="../slideLayouts/slideLayout2.xml"/><Relationship Id="rId13" Type="http://schemas.openxmlformats.org/officeDocument/2006/relationships/slideLayout" Target="../slideLayouts/slideLayout3.xml"/><Relationship Id="rId14" Type="http://schemas.openxmlformats.org/officeDocument/2006/relationships/slideLayout" Target="../slideLayouts/slideLayout4.xml"/><Relationship Id="rId15" Type="http://schemas.openxmlformats.org/officeDocument/2006/relationships/slideLayout" Target="../slideLayouts/slideLayout5.xml"/><Relationship Id="rId16" Type="http://schemas.openxmlformats.org/officeDocument/2006/relationships/slideLayout" Target="../slideLayouts/slideLayout6.xml"/><Relationship Id="rId17" Type="http://schemas.openxmlformats.org/officeDocument/2006/relationships/slideLayout" Target="../slideLayouts/slideLayout7.xml"/><Relationship Id="rId18" Type="http://schemas.openxmlformats.org/officeDocument/2006/relationships/slideLayout" Target="../slideLayouts/slideLayout8.xml"/><Relationship Id="rId1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16.xml"/><Relationship Id="rId27" Type="http://schemas.openxmlformats.org/officeDocument/2006/relationships/slideLayout" Target="../slideLayouts/slideLayout17.xml"/><Relationship Id="rId28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"/>
          <p:cNvGrpSpPr/>
          <p:nvPr/>
        </p:nvGrpSpPr>
        <p:grpSpPr>
          <a:xfrm>
            <a:off x="25004" y="5747546"/>
            <a:ext cx="746603" cy="779407"/>
            <a:chOff x="0" y="0"/>
            <a:chExt cx="746602" cy="779406"/>
          </a:xfrm>
        </p:grpSpPr>
        <p:sp>
          <p:nvSpPr>
            <p:cNvPr id="7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" name="Group"/>
          <p:cNvGrpSpPr/>
          <p:nvPr/>
        </p:nvGrpSpPr>
        <p:grpSpPr>
          <a:xfrm>
            <a:off x="71497" y="4858993"/>
            <a:ext cx="653617" cy="652604"/>
            <a:chOff x="0" y="0"/>
            <a:chExt cx="653615" cy="652603"/>
          </a:xfrm>
        </p:grpSpPr>
        <p:pic>
          <p:nvPicPr>
            <p:cNvPr id="14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" name="Screenshot 2020-08-15 at 12.40.31.png" descr="Screenshot 2020-08-15 at 12.40.31.png"/>
          <p:cNvPicPr>
            <a:picLocks noChangeAspect="1"/>
          </p:cNvPicPr>
          <p:nvPr/>
        </p:nvPicPr>
        <p:blipFill>
          <a:blip r:embed="rId10">
            <a:extLst/>
          </a:blip>
          <a:srcRect l="0" t="0" r="1010" b="45168"/>
          <a:stretch>
            <a:fillRect/>
          </a:stretch>
        </p:blipFill>
        <p:spPr>
          <a:xfrm>
            <a:off x="3673698" y="6543132"/>
            <a:ext cx="1244409" cy="30014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  <p:sldLayoutId id="2147483660" r:id="rId22"/>
    <p:sldLayoutId id="2147483661" r:id="rId23"/>
    <p:sldLayoutId id="2147483662" r:id="rId24"/>
    <p:sldLayoutId id="2147483663" r:id="rId25"/>
    <p:sldLayoutId id="2147483664" r:id="rId26"/>
    <p:sldLayoutId id="2147483665" r:id="rId27"/>
    <p:sldLayoutId id="2147483666" r:id="rId28"/>
    <p:sldLayoutId id="2147483667" r:id="rId29"/>
    <p:sldLayoutId id="2147483668" r:id="rId30"/>
    <p:sldLayoutId id="2147483669" r:id="rId31"/>
    <p:sldLayoutId id="2147483670" r:id="rId32"/>
    <p:sldLayoutId id="2147483671" r:id="rId33"/>
    <p:sldLayoutId id="2147483672" r:id="rId34"/>
    <p:sldLayoutId id="2147483673" r:id="rId35"/>
    <p:sldLayoutId id="2147483674" r:id="rId36"/>
    <p:sldLayoutId id="2147483675" r:id="rId3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openacc.org" TargetMode="External"/><Relationship Id="rId3" Type="http://schemas.openxmlformats.org/officeDocument/2006/relationships/hyperlink" Target="https://developer.nvidia.com/hpc-sdk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3" Type="http://schemas.openxmlformats.org/officeDocument/2006/relationships/image" Target="../media/image1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3" Type="http://schemas.openxmlformats.org/officeDocument/2006/relationships/image" Target="../media/image1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jpeg"/><Relationship Id="rId3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3" Type="http://schemas.openxmlformats.org/officeDocument/2006/relationships/image" Target="../media/image1.tif"/><Relationship Id="rId4" Type="http://schemas.openxmlformats.org/officeDocument/2006/relationships/image" Target="../media/image10.pn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30.png"/><Relationship Id="rId9" Type="http://schemas.openxmlformats.org/officeDocument/2006/relationships/image" Target="../media/image18.jpeg"/><Relationship Id="rId10" Type="http://schemas.openxmlformats.org/officeDocument/2006/relationships/image" Target="../media/image31.png"/><Relationship Id="rId11" Type="http://schemas.openxmlformats.org/officeDocument/2006/relationships/image" Target="../media/image19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7.jpe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8.jpe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3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mcxtrace-1.x vs. mcxtrace-3.0, status and elements of the GPU 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6560"/>
            </a:lvl1pPr>
          </a:lstStyle>
          <a:p>
            <a:pPr/>
            <a:r>
              <a:t>mcxtrace-1.x vs. mcxtrace-3.0, status and elements of the GPU port</a:t>
            </a:r>
          </a:p>
        </p:txBody>
      </p:sp>
      <p:sp>
        <p:nvSpPr>
          <p:cNvPr id="603" name="Peter Willendrup and Erik Knudsen DTU Physic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u="sng"/>
            </a:pPr>
            <a:r>
              <a:t>Peter Willendrup</a:t>
            </a:r>
            <a:r>
              <a:rPr u="none"/>
              <a:t> and Erik Knudsen DTU Physics</a:t>
            </a:r>
          </a:p>
        </p:txBody>
      </p:sp>
      <p:sp>
        <p:nvSpPr>
          <p:cNvPr id="6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5" name="Screenshot 2020-08-15 at 12.40.31.png" descr="Screenshot 2020-08-15 at 12.40.31.png"/>
          <p:cNvPicPr>
            <a:picLocks noChangeAspect="1"/>
          </p:cNvPicPr>
          <p:nvPr/>
        </p:nvPicPr>
        <p:blipFill>
          <a:blip r:embed="rId2">
            <a:extLst/>
          </a:blip>
          <a:srcRect l="0" t="0" r="1010" b="45168"/>
          <a:stretch>
            <a:fillRect/>
          </a:stretch>
        </p:blipFill>
        <p:spPr>
          <a:xfrm>
            <a:off x="3905097" y="6549580"/>
            <a:ext cx="1244409" cy="300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0" t="20495" r="0" b="20495"/>
          <a:stretch>
            <a:fillRect/>
          </a:stretch>
        </p:blipFill>
        <p:spPr>
          <a:xfrm>
            <a:off x="5166862" y="6548588"/>
            <a:ext cx="992495" cy="276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creen Shot 2021-02-19 at 17.26.20.png" descr="Screen Shot 2021-02-19 at 17.26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6620" y="153317"/>
            <a:ext cx="8661336" cy="613304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FUNNEL mode"/>
          <p:cNvSpPr txBox="1"/>
          <p:nvPr>
            <p:ph type="title"/>
          </p:nvPr>
        </p:nvSpPr>
        <p:spPr>
          <a:xfrm>
            <a:off x="1982984" y="-52098"/>
            <a:ext cx="9312376" cy="972717"/>
          </a:xfrm>
          <a:prstGeom prst="rect">
            <a:avLst/>
          </a:prstGeom>
        </p:spPr>
        <p:txBody>
          <a:bodyPr/>
          <a:lstStyle/>
          <a:p>
            <a:pPr lvl="1"/>
            <a:r>
              <a:t>FUNNEL mode</a:t>
            </a:r>
          </a:p>
        </p:txBody>
      </p:sp>
      <p:sp>
        <p:nvSpPr>
          <p:cNvPr id="752" name="Activated explicitly using -DFUNNEL or implicitly using  CPUCOMPONENT in instrument or NOACC in comp header…"/>
          <p:cNvSpPr txBox="1"/>
          <p:nvPr>
            <p:ph type="body" idx="1"/>
          </p:nvPr>
        </p:nvSpPr>
        <p:spPr>
          <a:xfrm>
            <a:off x="382818" y="1128980"/>
            <a:ext cx="9312376" cy="5147240"/>
          </a:xfrm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Activated </a:t>
            </a:r>
            <a:r>
              <a:rPr b="1"/>
              <a:t>explicitly</a:t>
            </a:r>
            <a:r>
              <a:t> using -DFUNNEL or </a:t>
            </a:r>
            <a:r>
              <a:rPr b="1"/>
              <a:t>implicitly</a:t>
            </a:r>
            <a:r>
              <a:t> using </a:t>
            </a:r>
            <a:br/>
            <a:r>
              <a:t>CPUCOMPONENT in instrument or NOACC in comp header</a:t>
            </a:r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Has N kernels / calculation zones instead of one</a:t>
            </a:r>
            <a:br/>
          </a:p>
          <a:p>
            <a:pPr lvl="1" marL="628850" indent="-202130" defTabSz="768095">
              <a:spcBef>
                <a:spcPts val="300"/>
              </a:spcBef>
              <a:buAutoNum type="arabicPeriod" startAt="1"/>
              <a:defRPr sz="1512"/>
            </a:pPr>
            <a:r>
              <a:t>Separation at SPLIT </a:t>
            </a:r>
            <a:br/>
          </a:p>
          <a:p>
            <a:pPr lvl="1" marL="628850" indent="-202130" defTabSz="768095">
              <a:spcBef>
                <a:spcPts val="300"/>
              </a:spcBef>
              <a:buAutoNum type="arabicPeriod" startAt="1"/>
              <a:defRPr sz="1512"/>
            </a:pPr>
            <a:r>
              <a:t>Separation if CPUCOMPONENT in instrument file</a:t>
            </a:r>
            <a:br/>
            <a:r>
              <a:rPr sz="1092"/>
              <a:t>( CPUCOMPONENT A=Comp(vars=pars…) )</a:t>
            </a:r>
            <a:br>
              <a:rPr sz="1092"/>
            </a:br>
            <a:endParaRPr sz="1428"/>
          </a:p>
          <a:p>
            <a:pPr lvl="1" marL="628850" indent="-202130" defTabSz="768095">
              <a:spcBef>
                <a:spcPts val="300"/>
              </a:spcBef>
              <a:buAutoNum type="arabicPeriod" startAt="1"/>
              <a:defRPr sz="1512"/>
            </a:pPr>
            <a:r>
              <a:t>Separation if a component has NOACC in the header</a:t>
            </a:r>
            <a:br/>
            <a:r>
              <a:rPr sz="1175"/>
              <a:t>(See e.g. Multilayer_sample, Union_master )</a:t>
            </a:r>
            <a:endParaRPr sz="1175"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Each of these “calculation zones” is finalised before</a:t>
            </a:r>
            <a:br/>
            <a:r>
              <a:t> the next one initiated.</a:t>
            </a:r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Example: </a:t>
            </a:r>
            <a:br/>
            <a:r>
              <a:t>Union: Instrument up to Union_master can </a:t>
            </a:r>
            <a:br/>
            <a:r>
              <a:t>be GPU, then CPU, then GPU again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lvl="1" marL="347759" indent="-166319" defTabSz="768095">
              <a:spcBef>
                <a:spcPts val="300"/>
              </a:spcBef>
              <a:buChar char="•"/>
              <a:defRPr sz="1512"/>
            </a:pPr>
            <a:r>
              <a:t>Can be as slow as single cpu…</a:t>
            </a:r>
          </a:p>
          <a:p>
            <a:pPr lvl="1" marL="347759" indent="-166319" defTabSz="768095">
              <a:spcBef>
                <a:spcPts val="300"/>
              </a:spcBef>
              <a:buChar char="•"/>
              <a:defRPr sz="1512"/>
            </a:pPr>
            <a:r>
              <a:t>Copying back and forth to/from GPU is costly…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4" name="Output from the code-generator:   NOTE: CPU COMPONENT grammar activated:…"/>
          <p:cNvSpPr txBox="1"/>
          <p:nvPr/>
        </p:nvSpPr>
        <p:spPr>
          <a:xfrm>
            <a:off x="7185088" y="5076656"/>
            <a:ext cx="4566141" cy="13314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Output from the code-generator:</a:t>
            </a:r>
            <a:br/>
            <a:br/>
            <a:br/>
            <a:r>
              <a:t>NOTE: CPU COMPONENT grammar activated:</a:t>
            </a:r>
          </a:p>
          <a:p>
            <a:pPr>
              <a:defRPr sz="1100"/>
            </a:pPr>
            <a:r>
              <a:t> 1) "FUNNEL" raytrace algorithm enabled.</a:t>
            </a:r>
          </a:p>
          <a:p>
            <a:pPr>
              <a:defRPr sz="1100"/>
            </a:pPr>
            <a:r>
              <a:t> 2) Any SPLIT's are dynamically allocated based on available buffer size.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Illustration, simple instr with…"/>
          <p:cNvSpPr txBox="1"/>
          <p:nvPr>
            <p:ph type="body" sz="quarter" idx="1"/>
          </p:nvPr>
        </p:nvSpPr>
        <p:spPr>
          <a:xfrm>
            <a:off x="73000" y="1065600"/>
            <a:ext cx="1918197" cy="5716058"/>
          </a:xfrm>
          <a:prstGeom prst="rect">
            <a:avLst/>
          </a:prstGeom>
        </p:spPr>
        <p:txBody>
          <a:bodyPr/>
          <a:lstStyle/>
          <a:p>
            <a:pPr/>
            <a:r>
              <a:t>Illustration, simple instr with</a:t>
            </a:r>
          </a:p>
          <a:p>
            <a:pPr/>
            <a:r>
              <a:t>Instr vars and “flag”</a:t>
            </a:r>
          </a:p>
          <a:p>
            <a:pPr/>
          </a:p>
          <a:p>
            <a:pPr/>
            <a:r>
              <a:t>Arm</a:t>
            </a:r>
          </a:p>
          <a:p>
            <a:pPr/>
          </a:p>
          <a:p>
            <a:pPr/>
            <a:r>
              <a:t>Source</a:t>
            </a:r>
          </a:p>
          <a:p>
            <a:pPr/>
          </a:p>
          <a:p>
            <a:pPr/>
            <a:r>
              <a:t>Slit</a:t>
            </a:r>
          </a:p>
          <a:p>
            <a:pPr/>
          </a:p>
          <a:p>
            <a:pPr/>
            <a:r>
              <a:t>PSD</a:t>
            </a:r>
          </a:p>
        </p:txBody>
      </p:sp>
      <p:sp>
        <p:nvSpPr>
          <p:cNvPr id="7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8" name="Screenshot 2020-01-17 at 14.32.48.png" descr="Screenshot 2020-01-17 at 14.32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6293" y="0"/>
            <a:ext cx="978471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he particle and USERVARS in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particle and USERVARS in the instrument </a:t>
            </a:r>
          </a:p>
          <a:p>
            <a:pPr/>
            <a:r>
              <a:t>(here shown for McStas) </a:t>
            </a:r>
          </a:p>
        </p:txBody>
      </p:sp>
      <p:sp>
        <p:nvSpPr>
          <p:cNvPr id="7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2" name="Screenshot 2020-01-17 at 21.55.31.png" descr="Screenshot 2020-01-17 at 21.5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50" y="3226120"/>
            <a:ext cx="9474200" cy="31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Screenshot 2020-01-17 at 22.01.09.png" descr="Screenshot 2020-01-17 at 22.0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500" y="1930400"/>
            <a:ext cx="1231900" cy="241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1468146" y="1917700"/>
            <a:ext cx="4183354" cy="254000"/>
            <a:chOff x="0" y="0"/>
            <a:chExt cx="4183353" cy="254000"/>
          </a:xfrm>
        </p:grpSpPr>
        <p:pic>
          <p:nvPicPr>
            <p:cNvPr id="764" name="Screenshot 2020-01-17 at 21.58.15.png" descr="Screenshot 2020-01-17 at 21.58.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9103" y="0"/>
              <a:ext cx="3352801" cy="25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5" name="Screenshot 2020-01-17 at 22.01.09.png" descr="Screenshot 2020-01-17 at 22.01.0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6465" t="0" r="0" b="0"/>
            <a:stretch>
              <a:fillRect/>
            </a:stretch>
          </p:blipFill>
          <p:spPr>
            <a:xfrm>
              <a:off x="4016616" y="6350"/>
              <a:ext cx="166738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Screenshot 2020-01-17 at 22.01.09.png" descr="Screenshot 2020-01-17 at 22.01.0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5058" b="0"/>
            <a:stretch>
              <a:fillRect/>
            </a:stretch>
          </p:blipFill>
          <p:spPr>
            <a:xfrm>
              <a:off x="0" y="12700"/>
              <a:ext cx="676821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8" name="v2.5: Global variables"/>
          <p:cNvSpPr txBox="1"/>
          <p:nvPr/>
        </p:nvSpPr>
        <p:spPr>
          <a:xfrm>
            <a:off x="1553567" y="1553645"/>
            <a:ext cx="196671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v2.5: Global variables</a:t>
            </a:r>
          </a:p>
        </p:txBody>
      </p:sp>
      <p:sp>
        <p:nvSpPr>
          <p:cNvPr id="769" name="v3.0: particle struct, including any USERVARS like flag."/>
          <p:cNvSpPr txBox="1"/>
          <p:nvPr/>
        </p:nvSpPr>
        <p:spPr>
          <a:xfrm>
            <a:off x="1553567" y="2988745"/>
            <a:ext cx="497453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v3.0: particle struct, including any USERVARS like flag.</a:t>
            </a:r>
          </a:p>
        </p:txBody>
      </p:sp>
      <p:sp>
        <p:nvSpPr>
          <p:cNvPr id="770" name="Line"/>
          <p:cNvSpPr/>
          <p:nvPr/>
        </p:nvSpPr>
        <p:spPr>
          <a:xfrm flipH="1">
            <a:off x="2766785" y="2268770"/>
            <a:ext cx="4205724" cy="35501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1" name="Can be probed using e.g. Monitor_nD with user1=“flag” which uses the function…"/>
          <p:cNvSpPr/>
          <p:nvPr/>
        </p:nvSpPr>
        <p:spPr>
          <a:xfrm>
            <a:off x="6960365" y="2271856"/>
            <a:ext cx="5098042" cy="14256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Can be probed using e.g. Monitor_nD with</a:t>
            </a:r>
            <a:br/>
            <a:r>
              <a:t>user1=“flag” which uses the function</a:t>
            </a:r>
            <a:br/>
          </a:p>
          <a:p>
            <a:pPr/>
            <a:br/>
            <a:r>
              <a:t>also works with e.g. “x” </a:t>
            </a:r>
          </a:p>
        </p:txBody>
      </p:sp>
      <p:sp>
        <p:nvSpPr>
          <p:cNvPr id="772" name="double particle_getvar(_class_particle *p, char *name, int *suc)"/>
          <p:cNvSpPr txBox="1"/>
          <p:nvPr/>
        </p:nvSpPr>
        <p:spPr>
          <a:xfrm>
            <a:off x="7027379" y="3087309"/>
            <a:ext cx="496401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400"/>
            </a:pPr>
            <a:r>
              <a:rPr>
                <a:solidFill>
                  <a:schemeClr val="accent2">
                    <a:lumOff val="11225"/>
                  </a:schemeClr>
                </a:solidFill>
              </a:rPr>
              <a:t>double</a:t>
            </a:r>
            <a:r>
              <a:t> </a:t>
            </a:r>
            <a:r>
              <a:rPr>
                <a:solidFill>
                  <a:schemeClr val="accent3">
                    <a:lumOff val="-9372"/>
                  </a:schemeClr>
                </a:solidFill>
              </a:rPr>
              <a:t>particle_getvar</a:t>
            </a:r>
            <a:r>
              <a:t>(</a:t>
            </a:r>
            <a:r>
              <a:rPr>
                <a:solidFill>
                  <a:schemeClr val="accent2">
                    <a:lumOff val="11225"/>
                  </a:schemeClr>
                </a:solidFill>
              </a:rPr>
              <a:t>_class_particle</a:t>
            </a:r>
            <a:r>
              <a:t> *p, </a:t>
            </a:r>
            <a:r>
              <a:rPr>
                <a:solidFill>
                  <a:schemeClr val="accent2">
                    <a:lumOff val="11225"/>
                  </a:schemeClr>
                </a:solidFill>
              </a:rPr>
              <a:t>char</a:t>
            </a:r>
            <a:r>
              <a:t> *name, </a:t>
            </a:r>
            <a:r>
              <a:rPr>
                <a:solidFill>
                  <a:schemeClr val="accent2">
                    <a:lumOff val="11225"/>
                  </a:schemeClr>
                </a:solidFill>
              </a:rPr>
              <a:t>int</a:t>
            </a:r>
            <a:r>
              <a:t> *suc)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he particle and USERVARS in the instru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particle and USERVARS in the instrument </a:t>
            </a:r>
          </a:p>
        </p:txBody>
      </p:sp>
      <p:sp>
        <p:nvSpPr>
          <p:cNvPr id="7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6" name="Screenshot 2020-01-17 at 21.55.31.png" descr="Screenshot 2020-01-17 at 21.5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150" y="3226120"/>
            <a:ext cx="9474200" cy="31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Screenshot 2020-01-17 at 22.01.09.png" descr="Screenshot 2020-01-17 at 22.0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500" y="1930400"/>
            <a:ext cx="1231900" cy="241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1" name="Group"/>
          <p:cNvGrpSpPr/>
          <p:nvPr/>
        </p:nvGrpSpPr>
        <p:grpSpPr>
          <a:xfrm>
            <a:off x="1468146" y="1917700"/>
            <a:ext cx="4183354" cy="254000"/>
            <a:chOff x="0" y="0"/>
            <a:chExt cx="4183353" cy="254000"/>
          </a:xfrm>
        </p:grpSpPr>
        <p:pic>
          <p:nvPicPr>
            <p:cNvPr id="778" name="Screenshot 2020-01-17 at 21.58.15.png" descr="Screenshot 2020-01-17 at 21.58.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9103" y="0"/>
              <a:ext cx="3352801" cy="25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9" name="Screenshot 2020-01-17 at 22.01.09.png" descr="Screenshot 2020-01-17 at 22.01.0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6465" t="0" r="0" b="0"/>
            <a:stretch>
              <a:fillRect/>
            </a:stretch>
          </p:blipFill>
          <p:spPr>
            <a:xfrm>
              <a:off x="4016616" y="6350"/>
              <a:ext cx="166738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0" name="Screenshot 2020-01-17 at 22.01.09.png" descr="Screenshot 2020-01-17 at 22.01.0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5058" b="0"/>
            <a:stretch>
              <a:fillRect/>
            </a:stretch>
          </p:blipFill>
          <p:spPr>
            <a:xfrm>
              <a:off x="0" y="12700"/>
              <a:ext cx="676821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2" name="v2.5: Global variables"/>
          <p:cNvSpPr txBox="1"/>
          <p:nvPr/>
        </p:nvSpPr>
        <p:spPr>
          <a:xfrm>
            <a:off x="1553567" y="1553645"/>
            <a:ext cx="196671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v2.5: Global variables</a:t>
            </a:r>
          </a:p>
        </p:txBody>
      </p:sp>
      <p:sp>
        <p:nvSpPr>
          <p:cNvPr id="783" name="v3.0: particle struct, including any USERVARS like flag."/>
          <p:cNvSpPr txBox="1"/>
          <p:nvPr/>
        </p:nvSpPr>
        <p:spPr>
          <a:xfrm>
            <a:off x="1553567" y="2988745"/>
            <a:ext cx="497453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v3.0: particle struct, including any USERVARS like flag.</a:t>
            </a:r>
          </a:p>
        </p:txBody>
      </p:sp>
      <p:sp>
        <p:nvSpPr>
          <p:cNvPr id="784" name="Line"/>
          <p:cNvSpPr/>
          <p:nvPr/>
        </p:nvSpPr>
        <p:spPr>
          <a:xfrm flipH="1">
            <a:off x="4290856" y="2700442"/>
            <a:ext cx="3592527" cy="146144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5" name="RNG state is a thread-variable contained on the _particle struct. Was earlier a global state in CPU settings"/>
          <p:cNvSpPr/>
          <p:nvPr/>
        </p:nvSpPr>
        <p:spPr>
          <a:xfrm>
            <a:off x="7833783" y="1838823"/>
            <a:ext cx="365012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RNG state is a thread-variable contained on the _particle struct. Was earlier a global state in CPU settings</a:t>
            </a:r>
          </a:p>
        </p:txBody>
      </p:sp>
      <p:sp>
        <p:nvSpPr>
          <p:cNvPr id="786" name="Line"/>
          <p:cNvSpPr/>
          <p:nvPr/>
        </p:nvSpPr>
        <p:spPr>
          <a:xfrm>
            <a:off x="9658845" y="2781150"/>
            <a:ext cx="1" cy="4565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7" name="Side-effect:  Every function in TRACE that uses random numbers must have _particle in the footprint"/>
          <p:cNvSpPr/>
          <p:nvPr/>
        </p:nvSpPr>
        <p:spPr>
          <a:xfrm>
            <a:off x="7833783" y="3243683"/>
            <a:ext cx="3650126" cy="108922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Side-effect: </a:t>
            </a:r>
            <a:br/>
            <a:r>
              <a:t>Every function in TRACE that uses random numbers must have _particle in the footprint</a:t>
            </a:r>
          </a:p>
        </p:txBody>
      </p:sp>
      <p:sp>
        <p:nvSpPr>
          <p:cNvPr id="788" name="Particle state data are not global: Don’t use RESTORE_NEUTRON or RESTORE_XRAY in TRACE to do a local restore, the macro only raises a flag"/>
          <p:cNvSpPr/>
          <p:nvPr/>
        </p:nvSpPr>
        <p:spPr>
          <a:xfrm>
            <a:off x="7833783" y="4818484"/>
            <a:ext cx="3650126" cy="15769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Particle state data are not global:</a:t>
            </a:r>
            <a:br/>
            <a:r>
              <a:rPr b="1"/>
              <a:t>Don’t</a:t>
            </a:r>
            <a:r>
              <a:t> use RESTORE_NEUTRON</a:t>
            </a:r>
            <a:br/>
            <a:r>
              <a:t>or RESTORE_XRAY in TRACE to do a </a:t>
            </a:r>
            <a:r>
              <a:rPr b="1"/>
              <a:t>local</a:t>
            </a:r>
            <a:r>
              <a:t> restore, the macro only raises a flag</a:t>
            </a:r>
          </a:p>
        </p:txBody>
      </p:sp>
      <p:sp>
        <p:nvSpPr>
          <p:cNvPr id="789" name="Also:"/>
          <p:cNvSpPr txBox="1"/>
          <p:nvPr/>
        </p:nvSpPr>
        <p:spPr>
          <a:xfrm>
            <a:off x="9426624" y="4559043"/>
            <a:ext cx="4644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Also: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2" name="Source_simple minor changes"/>
          <p:cNvSpPr txBox="1"/>
          <p:nvPr/>
        </p:nvSpPr>
        <p:spPr>
          <a:xfrm>
            <a:off x="301525" y="859642"/>
            <a:ext cx="2181871" cy="972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defTabSz="731520">
              <a:spcBef>
                <a:spcPts val="0"/>
              </a:spcBef>
              <a:defRPr b="1" sz="2400"/>
            </a:pPr>
            <a:r>
              <a:t>Source_simple</a:t>
            </a:r>
            <a:br/>
            <a:r>
              <a:t>minor changes</a:t>
            </a:r>
          </a:p>
        </p:txBody>
      </p:sp>
      <p:pic>
        <p:nvPicPr>
          <p:cNvPr id="793" name="Screen Shot 2021-02-20 at 19.29.10.png" descr="Screen Shot 2021-02-20 at 19.2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1876" y="-137542"/>
            <a:ext cx="10563528" cy="699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6" name="PSD has several changes"/>
          <p:cNvSpPr txBox="1"/>
          <p:nvPr/>
        </p:nvSpPr>
        <p:spPr>
          <a:xfrm>
            <a:off x="156747" y="961242"/>
            <a:ext cx="2181870" cy="972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defTabSz="667512">
              <a:spcBef>
                <a:spcPts val="0"/>
              </a:spcBef>
              <a:defRPr b="1" sz="2190"/>
            </a:pPr>
            <a:r>
              <a:t>PSD has several</a:t>
            </a:r>
            <a:br/>
            <a:r>
              <a:t>changes</a:t>
            </a:r>
          </a:p>
        </p:txBody>
      </p:sp>
      <p:pic>
        <p:nvPicPr>
          <p:cNvPr id="797" name="Screenshot 2020-01-17 at 15.22.34.png" descr="Screenshot 2020-01-17 at 15.22.34.png"/>
          <p:cNvPicPr>
            <a:picLocks noChangeAspect="1"/>
          </p:cNvPicPr>
          <p:nvPr/>
        </p:nvPicPr>
        <p:blipFill>
          <a:blip r:embed="rId2">
            <a:extLst/>
          </a:blip>
          <a:srcRect l="0" t="0" r="18997" b="0"/>
          <a:stretch>
            <a:fillRect/>
          </a:stretch>
        </p:blipFill>
        <p:spPr>
          <a:xfrm>
            <a:off x="78796" y="2661786"/>
            <a:ext cx="12021660" cy="16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No more DEFINITION PARAMETERS"/>
          <p:cNvSpPr txBox="1"/>
          <p:nvPr/>
        </p:nvSpPr>
        <p:spPr>
          <a:xfrm>
            <a:off x="4512667" y="1626117"/>
            <a:ext cx="350867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No more DEFINITION PARAMETERS</a:t>
            </a:r>
          </a:p>
        </p:txBody>
      </p:sp>
      <p:sp>
        <p:nvSpPr>
          <p:cNvPr id="799" name="Use of new DArray2d for dynamic allocation"/>
          <p:cNvSpPr txBox="1"/>
          <p:nvPr/>
        </p:nvSpPr>
        <p:spPr>
          <a:xfrm>
            <a:off x="3954809" y="5066809"/>
            <a:ext cx="4269682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Use of new DArray2d for dynamic allocation</a:t>
            </a:r>
          </a:p>
        </p:txBody>
      </p:sp>
      <p:sp>
        <p:nvSpPr>
          <p:cNvPr id="800" name="Line"/>
          <p:cNvSpPr/>
          <p:nvPr/>
        </p:nvSpPr>
        <p:spPr>
          <a:xfrm flipH="1">
            <a:off x="2400498" y="1924977"/>
            <a:ext cx="3612952" cy="103073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>
            <a:off x="6000749" y="1898339"/>
            <a:ext cx="3303341" cy="93299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2" name="Line"/>
          <p:cNvSpPr/>
          <p:nvPr/>
        </p:nvSpPr>
        <p:spPr>
          <a:xfrm flipH="1" flipV="1">
            <a:off x="1130498" y="4098712"/>
            <a:ext cx="4683217" cy="89452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3" name="Line"/>
          <p:cNvSpPr/>
          <p:nvPr/>
        </p:nvSpPr>
        <p:spPr>
          <a:xfrm flipV="1">
            <a:off x="5844767" y="4268450"/>
            <a:ext cx="2376771" cy="7256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04" name="Screen Shot 2021-03-02 at 10.36.51.png" descr="Screen Shot 2021-03-02 at 10.36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7330" y="4437471"/>
            <a:ext cx="3734393" cy="2005239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Line"/>
          <p:cNvSpPr/>
          <p:nvPr/>
        </p:nvSpPr>
        <p:spPr>
          <a:xfrm>
            <a:off x="5871811" y="5302585"/>
            <a:ext cx="2625964" cy="6746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creenshot 2020-01-20 at 09.37.08.png" descr="Screenshot 2020-01-20 at 09.3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4297"/>
            <a:ext cx="12179301" cy="235691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9" name="PSD lots of changes"/>
          <p:cNvSpPr txBox="1"/>
          <p:nvPr/>
        </p:nvSpPr>
        <p:spPr>
          <a:xfrm>
            <a:off x="2157453" y="-351722"/>
            <a:ext cx="5701375" cy="110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0"/>
              </a:spcBef>
              <a:defRPr b="1" sz="3000"/>
            </a:lvl1pPr>
          </a:lstStyle>
          <a:p>
            <a:pPr/>
            <a:r>
              <a:t>PSD lots of changes</a:t>
            </a:r>
          </a:p>
        </p:txBody>
      </p:sp>
      <p:pic>
        <p:nvPicPr>
          <p:cNvPr id="810" name="Screenshot 2020-01-20 at 09.45.43.png" descr="Screenshot 2020-01-20 at 09.45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4781" y="3136101"/>
            <a:ext cx="4238068" cy="3706801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Enabling atomic writes on the detector arrays"/>
          <p:cNvSpPr txBox="1"/>
          <p:nvPr/>
        </p:nvSpPr>
        <p:spPr>
          <a:xfrm>
            <a:off x="1274023" y="4850834"/>
            <a:ext cx="4416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Enabling atomic writes on the detector arrays</a:t>
            </a:r>
          </a:p>
        </p:txBody>
      </p:sp>
      <p:sp>
        <p:nvSpPr>
          <p:cNvPr id="812" name="Line"/>
          <p:cNvSpPr/>
          <p:nvPr/>
        </p:nvSpPr>
        <p:spPr>
          <a:xfrm>
            <a:off x="2762106" y="5123056"/>
            <a:ext cx="397435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13" name="Screenshot 2020-08-15 at 12.40.31.png" descr="Screenshot 2020-08-15 at 12.40.31.png"/>
          <p:cNvPicPr>
            <a:picLocks noChangeAspect="1"/>
          </p:cNvPicPr>
          <p:nvPr/>
        </p:nvPicPr>
        <p:blipFill>
          <a:blip r:embed="rId4">
            <a:extLst/>
          </a:blip>
          <a:srcRect l="0" t="0" r="1010" b="45168"/>
          <a:stretch>
            <a:fillRect/>
          </a:stretch>
        </p:blipFill>
        <p:spPr>
          <a:xfrm>
            <a:off x="10947650" y="215055"/>
            <a:ext cx="1244409" cy="300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amples required a good deal of (detective) 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required a good deal of (detective) work…</a:t>
            </a:r>
          </a:p>
        </p:txBody>
      </p:sp>
      <p:sp>
        <p:nvSpPr>
          <p:cNvPr id="816" name="Key issue: (mis-) Use of / component DECLARE variables in TRACE for storing particle-dependent information, e.g. reflection list in PowderN etc. must be avoid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Key issue: (mis-) Use of / component DECLARE variables in TRACE for storing particle-dependent information, e.g. reflection list in PowderN etc. must be avoided.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Solutions:</a:t>
            </a:r>
          </a:p>
          <a:p>
            <a:pPr marL="0" indent="0">
              <a:buSzTx/>
              <a:buNone/>
            </a:pPr>
            <a:r>
              <a:t>1) Make local thread-variables, e.g.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2) Where meaningful, one could </a:t>
            </a:r>
            <a:br/>
            <a:r>
              <a:t>make atomic sections ala the monitors</a:t>
            </a:r>
          </a:p>
        </p:txBody>
      </p:sp>
      <p:sp>
        <p:nvSpPr>
          <p:cNvPr id="8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8" name="Screenshot 2020-11-11 at 14.24.41.png" descr="Screenshot 2020-11-11 at 14.2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0581" y="2219948"/>
            <a:ext cx="6144209" cy="4618397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Line"/>
          <p:cNvSpPr/>
          <p:nvPr/>
        </p:nvSpPr>
        <p:spPr>
          <a:xfrm>
            <a:off x="5459140" y="3044569"/>
            <a:ext cx="54108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0" name="Side-effect of thread-local vars:…"/>
          <p:cNvSpPr/>
          <p:nvPr/>
        </p:nvSpPr>
        <p:spPr>
          <a:xfrm>
            <a:off x="1635311" y="4893798"/>
            <a:ext cx="4075336" cy="192026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Side-effect of thread-local vars:</a:t>
            </a:r>
          </a:p>
          <a:p>
            <a:pPr/>
            <a:r>
              <a:t>Next neutron(s) in a SPLIT are no longer aware of e.g. available powder lines.</a:t>
            </a:r>
          </a:p>
          <a:p>
            <a:pPr/>
            <a:r>
              <a:t>Potential, future solution: Mechanism to inject comp-specific</a:t>
            </a:r>
            <a:br/>
            <a:r>
              <a:t>code in the _particle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New monitor-tools for debugging 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monitor-tools for debugging use</a:t>
            </a:r>
          </a:p>
        </p:txBody>
      </p:sp>
      <p:sp>
        <p:nvSpPr>
          <p:cNvPr id="823" name="Event_monitor_simple(nevents=1e6)  - basic non-Monitor_nD event monitor. Writes a “log” file, independent from detector_out macr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Event_monitor_simple(nevents=1e6)</a:t>
            </a:r>
            <a:r>
              <a:t> </a:t>
            </a:r>
            <a:br/>
            <a:r>
              <a:t>- basic non-Monitor_nD event monitor. Writes a “log” file, independent from detector_out macros</a:t>
            </a:r>
          </a:p>
          <a:p>
            <a:pPr/>
          </a:p>
          <a:p>
            <a:pPr/>
            <a:r>
              <a:rPr b="1"/>
              <a:t>Flex_monitor_1D</a:t>
            </a:r>
            <a:r>
              <a:t> , </a:t>
            </a:r>
            <a:r>
              <a:rPr b="1"/>
              <a:t>Flex_monitor_2D</a:t>
            </a:r>
            <a:r>
              <a:t>, </a:t>
            </a:r>
            <a:r>
              <a:rPr b="1"/>
              <a:t>Flex_monitor_3D</a:t>
            </a:r>
            <a:r>
              <a:t>, </a:t>
            </a:r>
            <a:br/>
            <a:r>
              <a:t>simple 1/2/3D “uservar” monitors tapping into the instrument USERVARS ala Monitor_nD</a:t>
            </a:r>
            <a:br/>
            <a:br/>
          </a:p>
          <a:p>
            <a:pPr/>
            <a:r>
              <a:t>Useful for </a:t>
            </a:r>
            <a:r>
              <a:rPr b="1"/>
              <a:t>debugging</a:t>
            </a:r>
            <a:r>
              <a:t> even </a:t>
            </a:r>
            <a:r>
              <a:rPr b="1"/>
              <a:t>component</a:t>
            </a:r>
            <a:r>
              <a:t> internals:</a:t>
            </a:r>
            <a:br/>
            <a:r>
              <a:t>On mccode-3, if same ncount, same seed, same level of MPI parallelisation, the output</a:t>
            </a:r>
            <a:br/>
            <a:r>
              <a:t>should be </a:t>
            </a:r>
            <a:r>
              <a:rPr b="1"/>
              <a:t>identical</a:t>
            </a:r>
            <a:r>
              <a:t> on CPU and GPU</a:t>
            </a:r>
          </a:p>
        </p:txBody>
      </p:sp>
      <p:sp>
        <p:nvSpPr>
          <p:cNvPr id="8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creenshot 2020-01-18 at 13.18.29.png" descr="Screenshot 2020-01-18 at 13.18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416" y="0"/>
            <a:ext cx="720446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8" name="Each component will correspond to a set of function. Trace is a GPU’ified function……"/>
          <p:cNvSpPr txBox="1"/>
          <p:nvPr/>
        </p:nvSpPr>
        <p:spPr>
          <a:xfrm>
            <a:off x="492025" y="1289727"/>
            <a:ext cx="2608165" cy="332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defTabSz="576072">
              <a:spcBef>
                <a:spcPts val="0"/>
              </a:spcBef>
              <a:defRPr b="1" sz="1890"/>
            </a:pPr>
            <a:r>
              <a:t>Each component will correspond to a set of function. Trace is a GPU’ified function… </a:t>
            </a:r>
          </a:p>
          <a:p>
            <a:pPr defTabSz="576072">
              <a:spcBef>
                <a:spcPts val="0"/>
              </a:spcBef>
              <a:defRPr b="1" sz="1890"/>
            </a:pPr>
          </a:p>
          <a:p>
            <a:pPr marL="189497" indent="-189497" defTabSz="576072">
              <a:spcBef>
                <a:spcPts val="0"/>
              </a:spcBef>
              <a:buSzPct val="100000"/>
              <a:buChar char="+"/>
              <a:defRPr b="1" sz="1890"/>
            </a:pPr>
            <a:r>
              <a:t>particle-loop and logic around, also running on GPU.</a:t>
            </a:r>
          </a:p>
          <a:p>
            <a:pPr defTabSz="576072">
              <a:spcBef>
                <a:spcPts val="0"/>
              </a:spcBef>
              <a:defRPr b="1" sz="1890"/>
            </a:pPr>
          </a:p>
          <a:p>
            <a:pPr defTabSz="576072">
              <a:spcBef>
                <a:spcPts val="0"/>
              </a:spcBef>
              <a:defRPr b="1" sz="1890"/>
            </a:pPr>
            <a:r>
              <a:t>Init and finalisation codes run purely CPU.</a:t>
            </a:r>
          </a:p>
        </p:txBody>
      </p:sp>
      <p:sp>
        <p:nvSpPr>
          <p:cNvPr id="829" name="….  etc"/>
          <p:cNvSpPr txBox="1"/>
          <p:nvPr/>
        </p:nvSpPr>
        <p:spPr>
          <a:xfrm>
            <a:off x="3941167" y="6588623"/>
            <a:ext cx="6563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….  etc</a:t>
            </a:r>
          </a:p>
        </p:txBody>
      </p:sp>
      <p:sp>
        <p:nvSpPr>
          <p:cNvPr id="830" name="Line"/>
          <p:cNvSpPr/>
          <p:nvPr/>
        </p:nvSpPr>
        <p:spPr>
          <a:xfrm flipH="1">
            <a:off x="7334249" y="4535740"/>
            <a:ext cx="163564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1" name="Contains component trace…"/>
          <p:cNvSpPr txBox="1"/>
          <p:nvPr/>
        </p:nvSpPr>
        <p:spPr>
          <a:xfrm>
            <a:off x="9275167" y="4310464"/>
            <a:ext cx="2384723" cy="572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Contains component trace</a:t>
            </a:r>
          </a:p>
          <a:p>
            <a:pPr/>
            <a:r>
              <a:t>section</a:t>
            </a:r>
          </a:p>
        </p:txBody>
      </p:sp>
      <p:sp>
        <p:nvSpPr>
          <p:cNvPr id="832" name="Line"/>
          <p:cNvSpPr/>
          <p:nvPr/>
        </p:nvSpPr>
        <p:spPr>
          <a:xfrm flipV="1">
            <a:off x="1650073" y="140624"/>
            <a:ext cx="1549555" cy="113639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3" name="“Scatter-gather” approach not far from what we do in MPI settings, i.e. :  GPU case:  N particles are calculated in parallel in N GPU threads. (Leave to OpenACC/device how many actually are running at one time)…"/>
          <p:cNvSpPr/>
          <p:nvPr/>
        </p:nvSpPr>
        <p:spPr>
          <a:xfrm>
            <a:off x="8032592" y="717527"/>
            <a:ext cx="3857816" cy="292581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“Scatter-gather” approach not far from what we do in MPI settings, i.e. :</a:t>
            </a:r>
            <a:br/>
            <a:br/>
            <a:r>
              <a:t>GPU case: </a:t>
            </a:r>
            <a:br/>
            <a:r>
              <a:t>N particles are calculated in parallel in N GPU threads. (Leave to OpenACC/device how many actually are running at one time) </a:t>
            </a:r>
          </a:p>
          <a:p>
            <a:pPr/>
            <a:r>
              <a:t>CPU case: </a:t>
            </a:r>
            <a:br/>
            <a:r>
              <a:t>N particles are calculated in M serial chunks over M processors.</a:t>
            </a:r>
          </a:p>
        </p:txBody>
      </p:sp>
      <p:pic>
        <p:nvPicPr>
          <p:cNvPr id="834" name="Screenshot 2020-08-15 at 12.40.31.png" descr="Screenshot 2020-08-15 at 12.40.31.png"/>
          <p:cNvPicPr>
            <a:picLocks noChangeAspect="1"/>
          </p:cNvPicPr>
          <p:nvPr/>
        </p:nvPicPr>
        <p:blipFill>
          <a:blip r:embed="rId3">
            <a:extLst/>
          </a:blip>
          <a:srcRect l="0" t="0" r="1010" b="45168"/>
          <a:stretch>
            <a:fillRect/>
          </a:stretch>
        </p:blipFill>
        <p:spPr>
          <a:xfrm>
            <a:off x="10947650" y="215055"/>
            <a:ext cx="1244409" cy="300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609" name="McXtrace on GPU via OpenACC  (a “high-level” #pragma driven access to CUDA see https://www.openacc.org and https://developer.nvidia.com/hpc-sd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McXtrace on GPU via OpenACC </a:t>
            </a:r>
            <a:br/>
            <a:r>
              <a:rPr sz="1200"/>
              <a:t>(a “high-level” #pragma driven access to CUDA see </a:t>
            </a:r>
            <a:r>
              <a:rPr sz="12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https://www.openacc.org</a:t>
            </a:r>
            <a:r>
              <a:rPr sz="1200"/>
              <a:t> and </a:t>
            </a:r>
            <a:r>
              <a:rPr sz="12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https://developer.nvidia.com/hpc-sdk</a:t>
            </a:r>
            <a:r>
              <a:rPr sz="1200"/>
              <a:t>)</a:t>
            </a:r>
            <a:br/>
          </a:p>
          <a:p>
            <a:pPr/>
            <a:r>
              <a:t>How well (fast) does it work?</a:t>
            </a:r>
            <a:br/>
          </a:p>
          <a:p>
            <a:pPr/>
            <a:r>
              <a:t>Simulation flow</a:t>
            </a:r>
            <a:br/>
          </a:p>
          <a:p>
            <a:pPr/>
            <a:r>
              <a:t>What did we change?</a:t>
            </a:r>
            <a:br/>
          </a:p>
          <a:p>
            <a:pPr/>
            <a:r>
              <a:t>What needs doing on an instrument / component?</a:t>
            </a:r>
            <a:br/>
          </a:p>
          <a:p>
            <a:pPr/>
            <a:r>
              <a:t>What does not work</a:t>
            </a:r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Warning: 1. Assumes some previous experience with McXtrace 2. Does not introduce OpenACC"/>
          <p:cNvSpPr txBox="1"/>
          <p:nvPr/>
        </p:nvSpPr>
        <p:spPr>
          <a:xfrm rot="19966760">
            <a:off x="7267854" y="4160588"/>
            <a:ext cx="482381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lumOff val="-6000"/>
                  </a:schemeClr>
                </a:solidFill>
              </a:defRPr>
            </a:pPr>
            <a:r>
              <a:t>Warning:</a:t>
            </a:r>
            <a:br/>
            <a:r>
              <a:t>1. Assumes some previous experience with McXtrace</a:t>
            </a:r>
            <a:br/>
            <a:r>
              <a:t>2. Does not introduce OpenACC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ompiler settings used for GPU:"/>
          <p:cNvSpPr txBox="1"/>
          <p:nvPr>
            <p:ph type="title"/>
          </p:nvPr>
        </p:nvSpPr>
        <p:spPr>
          <a:xfrm>
            <a:off x="1433462" y="553126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Compiler settings used for GPU:</a:t>
            </a:r>
          </a:p>
        </p:txBody>
      </p:sp>
      <p:sp>
        <p:nvSpPr>
          <p:cNvPr id="8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8" name="nvc -ta=tesla,managed -Minfo=accel -DOPENACC"/>
          <p:cNvSpPr txBox="1"/>
          <p:nvPr/>
        </p:nvSpPr>
        <p:spPr>
          <a:xfrm>
            <a:off x="522962" y="1785752"/>
            <a:ext cx="570178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nvc -ta=tesla,managed -Minfo=accel -DOPENACC</a:t>
            </a:r>
          </a:p>
        </p:txBody>
      </p:sp>
      <p:sp>
        <p:nvSpPr>
          <p:cNvPr id="839" name="Line"/>
          <p:cNvSpPr/>
          <p:nvPr/>
        </p:nvSpPr>
        <p:spPr>
          <a:xfrm flipV="1">
            <a:off x="1887172" y="2106257"/>
            <a:ext cx="1" cy="38224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0" name="Generate Tesla code. “compute capability” e.g. tesla:cc70  may be specified to indicate specific card."/>
          <p:cNvSpPr txBox="1"/>
          <p:nvPr/>
        </p:nvSpPr>
        <p:spPr>
          <a:xfrm>
            <a:off x="1732997" y="6057116"/>
            <a:ext cx="5238552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Generate Tesla code. “compute capability” e.g. tesla:cc70 </a:t>
            </a:r>
            <a:br/>
            <a:r>
              <a:t>may be specified to indicate specific card.</a:t>
            </a:r>
          </a:p>
        </p:txBody>
      </p:sp>
      <p:sp>
        <p:nvSpPr>
          <p:cNvPr id="841" name="Line"/>
          <p:cNvSpPr/>
          <p:nvPr/>
        </p:nvSpPr>
        <p:spPr>
          <a:xfrm flipV="1">
            <a:off x="2649172" y="2106257"/>
            <a:ext cx="1" cy="32434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2" name="Use CUDA shared memory for host-device-host allocation. Needed for our 2D-arrays at present, may include penalty, we could get rid."/>
          <p:cNvSpPr txBox="1"/>
          <p:nvPr/>
        </p:nvSpPr>
        <p:spPr>
          <a:xfrm>
            <a:off x="2380697" y="5422116"/>
            <a:ext cx="6094526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Use CUDA shared memory for host-device-host allocation. Needed for our 2D-arrays at present, may include penalty, we could get rid.</a:t>
            </a:r>
          </a:p>
        </p:txBody>
      </p:sp>
      <p:sp>
        <p:nvSpPr>
          <p:cNvPr id="843" name="Give accel debug information"/>
          <p:cNvSpPr txBox="1"/>
          <p:nvPr/>
        </p:nvSpPr>
        <p:spPr>
          <a:xfrm>
            <a:off x="3650697" y="4304516"/>
            <a:ext cx="6094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Give accel debug information</a:t>
            </a:r>
          </a:p>
        </p:txBody>
      </p:sp>
      <p:sp>
        <p:nvSpPr>
          <p:cNvPr id="844" name="Line"/>
          <p:cNvSpPr/>
          <p:nvPr/>
        </p:nvSpPr>
        <p:spPr>
          <a:xfrm flipV="1">
            <a:off x="4046172" y="2106257"/>
            <a:ext cx="1" cy="21503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5" name="Main “enable GPU”/OpenACC switch"/>
          <p:cNvSpPr txBox="1"/>
          <p:nvPr/>
        </p:nvSpPr>
        <p:spPr>
          <a:xfrm>
            <a:off x="5503306" y="3804894"/>
            <a:ext cx="609452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Main “enable GPU”/OpenACC switch</a:t>
            </a:r>
          </a:p>
        </p:txBody>
      </p:sp>
      <p:sp>
        <p:nvSpPr>
          <p:cNvPr id="846" name="Line"/>
          <p:cNvSpPr/>
          <p:nvPr/>
        </p:nvSpPr>
        <p:spPr>
          <a:xfrm flipV="1">
            <a:off x="5697172" y="2106257"/>
            <a:ext cx="1" cy="1617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4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0" t="20495" r="0" b="20495"/>
          <a:stretch>
            <a:fillRect/>
          </a:stretch>
        </p:blipFill>
        <p:spPr>
          <a:xfrm>
            <a:off x="9740849" y="192830"/>
            <a:ext cx="1236066" cy="344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Screenshot 2020-08-15 at 12.40.31.png" descr="Screenshot 2020-08-15 at 12.40.31.png"/>
          <p:cNvPicPr>
            <a:picLocks noChangeAspect="1"/>
          </p:cNvPicPr>
          <p:nvPr/>
        </p:nvPicPr>
        <p:blipFill>
          <a:blip r:embed="rId3">
            <a:extLst/>
          </a:blip>
          <a:srcRect l="0" t="0" r="1010" b="45168"/>
          <a:stretch>
            <a:fillRect/>
          </a:stretch>
        </p:blipFill>
        <p:spPr>
          <a:xfrm>
            <a:off x="10947650" y="215055"/>
            <a:ext cx="1244409" cy="3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( McStas 3.0 mcrun is preconfigured    on Linux - excluding -Minfo=accel,    simply use mcrun --openacc when    compiling, can also combine with    e.g. --mpi=N )"/>
          <p:cNvSpPr txBox="1"/>
          <p:nvPr/>
        </p:nvSpPr>
        <p:spPr>
          <a:xfrm>
            <a:off x="8566145" y="679747"/>
            <a:ext cx="3276502" cy="11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 McStas 3.0 mcrun is preconfigured</a:t>
            </a:r>
            <a:br/>
            <a:r>
              <a:t>   on Linux - excluding -Minfo=accel,</a:t>
            </a:r>
            <a:br/>
            <a:r>
              <a:t>   simply use mcrun --openacc when</a:t>
            </a:r>
            <a:br/>
            <a:r>
              <a:t>   compiling, can also combine with</a:t>
            </a:r>
            <a:br/>
            <a:r>
              <a:t>   e.g. --mpi=N 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Compiler settings used for GPU:"/>
          <p:cNvSpPr txBox="1"/>
          <p:nvPr>
            <p:ph type="title"/>
          </p:nvPr>
        </p:nvSpPr>
        <p:spPr>
          <a:xfrm>
            <a:off x="1433462" y="553126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Compiler settings used for GPU:</a:t>
            </a:r>
          </a:p>
        </p:txBody>
      </p:sp>
      <p:sp>
        <p:nvSpPr>
          <p:cNvPr id="8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3" name="nvc -ta=tesla,managed -Minfo=accel -DOPENACC"/>
          <p:cNvSpPr txBox="1"/>
          <p:nvPr/>
        </p:nvSpPr>
        <p:spPr>
          <a:xfrm>
            <a:off x="522962" y="1785752"/>
            <a:ext cx="570178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nvc -ta=tesla,managed -Minfo=accel -DOPENACC</a:t>
            </a:r>
          </a:p>
        </p:txBody>
      </p:sp>
      <p:sp>
        <p:nvSpPr>
          <p:cNvPr id="854" name="Line"/>
          <p:cNvSpPr/>
          <p:nvPr/>
        </p:nvSpPr>
        <p:spPr>
          <a:xfrm flipV="1">
            <a:off x="1887172" y="2106257"/>
            <a:ext cx="1" cy="382242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5" name="Generate Tesla code. “compute capability” e.g. tesla:cc70  may be specified to indicate specific card."/>
          <p:cNvSpPr txBox="1"/>
          <p:nvPr/>
        </p:nvSpPr>
        <p:spPr>
          <a:xfrm>
            <a:off x="1732997" y="6057116"/>
            <a:ext cx="5238552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Generate Tesla code. “compute capability” e.g. tesla:cc70 </a:t>
            </a:r>
            <a:br/>
            <a:r>
              <a:t>may be specified to indicate specific card.</a:t>
            </a:r>
          </a:p>
        </p:txBody>
      </p:sp>
      <p:sp>
        <p:nvSpPr>
          <p:cNvPr id="856" name="Line"/>
          <p:cNvSpPr/>
          <p:nvPr/>
        </p:nvSpPr>
        <p:spPr>
          <a:xfrm flipV="1">
            <a:off x="2649172" y="2106257"/>
            <a:ext cx="1" cy="32434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7" name="Use CUDA shared memory for host-device-host allocation. Needed for our 2D-arrays at present, may include penalty, we could get rid."/>
          <p:cNvSpPr txBox="1"/>
          <p:nvPr/>
        </p:nvSpPr>
        <p:spPr>
          <a:xfrm>
            <a:off x="2380697" y="5422116"/>
            <a:ext cx="6094526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Use CUDA shared memory for host-device-host allocation. Needed for our 2D-arrays at present, may include penalty, we could get rid.</a:t>
            </a:r>
          </a:p>
        </p:txBody>
      </p:sp>
      <p:sp>
        <p:nvSpPr>
          <p:cNvPr id="858" name="Give accel debug information"/>
          <p:cNvSpPr txBox="1"/>
          <p:nvPr/>
        </p:nvSpPr>
        <p:spPr>
          <a:xfrm>
            <a:off x="3650697" y="4304516"/>
            <a:ext cx="6094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Give accel debug information</a:t>
            </a:r>
          </a:p>
        </p:txBody>
      </p:sp>
      <p:sp>
        <p:nvSpPr>
          <p:cNvPr id="859" name="Line"/>
          <p:cNvSpPr/>
          <p:nvPr/>
        </p:nvSpPr>
        <p:spPr>
          <a:xfrm flipV="1">
            <a:off x="4046172" y="2106257"/>
            <a:ext cx="1" cy="21503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0" name="Main “enable GPU”/OpenACC switch"/>
          <p:cNvSpPr txBox="1"/>
          <p:nvPr/>
        </p:nvSpPr>
        <p:spPr>
          <a:xfrm>
            <a:off x="5503306" y="3804894"/>
            <a:ext cx="609452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Main “enable GPU”/OpenACC switch</a:t>
            </a:r>
          </a:p>
        </p:txBody>
      </p:sp>
      <p:sp>
        <p:nvSpPr>
          <p:cNvPr id="861" name="Line"/>
          <p:cNvSpPr/>
          <p:nvPr/>
        </p:nvSpPr>
        <p:spPr>
          <a:xfrm flipV="1">
            <a:off x="5697172" y="2106257"/>
            <a:ext cx="1" cy="1617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64" name="Group"/>
          <p:cNvGrpSpPr/>
          <p:nvPr/>
        </p:nvGrpSpPr>
        <p:grpSpPr>
          <a:xfrm>
            <a:off x="1164573" y="3526989"/>
            <a:ext cx="9586208" cy="2980680"/>
            <a:chOff x="0" y="0"/>
            <a:chExt cx="9586206" cy="2980679"/>
          </a:xfrm>
        </p:grpSpPr>
        <p:sp>
          <p:nvSpPr>
            <p:cNvPr id="862" name="For CPU/threading, use below settings, with  -DMULTICORE e.g. printfs are not nullified in TRACE"/>
            <p:cNvSpPr/>
            <p:nvPr/>
          </p:nvSpPr>
          <p:spPr>
            <a:xfrm>
              <a:off x="0" y="0"/>
              <a:ext cx="9586207" cy="298068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  <a:r>
                <a:t>For CPU/threading, use below settings, with  -DMULTICORE e.g. printfs are not nullified in TRACE</a:t>
              </a:r>
              <a:br/>
            </a:p>
          </p:txBody>
        </p:sp>
        <p:sp>
          <p:nvSpPr>
            <p:cNvPr id="863" name="nvc -ta=multicore -Minfo=accel -DOPENACC ( -DMULTICORE )"/>
            <p:cNvSpPr txBox="1"/>
            <p:nvPr/>
          </p:nvSpPr>
          <p:spPr>
            <a:xfrm>
              <a:off x="726220" y="1824419"/>
              <a:ext cx="8383652" cy="562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nvc -ta=multicore -Minfo=accel -DOPENACC ( -DMULTICORE )</a:t>
              </a:r>
            </a:p>
          </p:txBody>
        </p:sp>
      </p:grpSp>
      <p:sp>
        <p:nvSpPr>
          <p:cNvPr id="865" name="Defaults for “GPU neutron loops”: 1) non-funnelled     GPU_INNERLOOP=2147483647 2) funnelled    GPU_FUNNEL_INNERLOOP=1024*1024"/>
          <p:cNvSpPr txBox="1"/>
          <p:nvPr/>
        </p:nvSpPr>
        <p:spPr>
          <a:xfrm>
            <a:off x="7115668" y="2041269"/>
            <a:ext cx="4639006" cy="11617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Defaults for “GPU neutron loops”:</a:t>
            </a:r>
            <a:br/>
            <a:r>
              <a:t>1) non-funnelled </a:t>
            </a:r>
            <a:br/>
            <a:r>
              <a:t>   GPU_INNERLOOP=2147483647</a:t>
            </a:r>
            <a:br/>
            <a:r>
              <a:t>2) funnelled</a:t>
            </a:r>
            <a:br/>
            <a:r>
              <a:t>   GPU_FUNNEL_INNERLOOP=1024*1024</a:t>
            </a:r>
          </a:p>
        </p:txBody>
      </p:sp>
      <p:pic>
        <p:nvPicPr>
          <p:cNvPr id="866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0" t="20495" r="0" b="20495"/>
          <a:stretch>
            <a:fillRect/>
          </a:stretch>
        </p:blipFill>
        <p:spPr>
          <a:xfrm>
            <a:off x="9740849" y="192830"/>
            <a:ext cx="1236066" cy="344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7" name="Screenshot 2020-08-15 at 12.40.31.png" descr="Screenshot 2020-08-15 at 12.40.31.png"/>
          <p:cNvPicPr>
            <a:picLocks noChangeAspect="1"/>
          </p:cNvPicPr>
          <p:nvPr/>
        </p:nvPicPr>
        <p:blipFill>
          <a:blip r:embed="rId3">
            <a:extLst/>
          </a:blip>
          <a:srcRect l="0" t="0" r="1010" b="45168"/>
          <a:stretch>
            <a:fillRect/>
          </a:stretch>
        </p:blipFill>
        <p:spPr>
          <a:xfrm>
            <a:off x="10947650" y="215055"/>
            <a:ext cx="1244409" cy="3001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What doesn’t work"/>
          <p:cNvSpPr txBox="1"/>
          <p:nvPr>
            <p:ph type="title"/>
          </p:nvPr>
        </p:nvSpPr>
        <p:spPr>
          <a:xfrm>
            <a:off x="1774725" y="71642"/>
            <a:ext cx="9312376" cy="972717"/>
          </a:xfrm>
          <a:prstGeom prst="rect">
            <a:avLst/>
          </a:prstGeom>
        </p:spPr>
        <p:txBody>
          <a:bodyPr/>
          <a:lstStyle/>
          <a:p>
            <a:pPr lvl="1"/>
            <a:r>
              <a:t>What doesn’t work</a:t>
            </a:r>
          </a:p>
        </p:txBody>
      </p:sp>
      <p:sp>
        <p:nvSpPr>
          <p:cNvPr id="870" name="Function pointers are not available on GPU…"/>
          <p:cNvSpPr txBox="1"/>
          <p:nvPr>
            <p:ph type="body" idx="1"/>
          </p:nvPr>
        </p:nvSpPr>
        <p:spPr>
          <a:xfrm>
            <a:off x="1774725" y="1160655"/>
            <a:ext cx="9312376" cy="5264248"/>
          </a:xfrm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b="1" sz="1584"/>
            </a:pPr>
            <a:r>
              <a:t>Function pointers are not available on GPU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  <a:r>
              <a:t>Solutions: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Code around if possible (integration routine pr. specific function to be integrated…)</a:t>
            </a:r>
          </a:p>
          <a:p>
            <a:pPr lvl="2" marL="541728" indent="-174240" defTabSz="804672">
              <a:spcBef>
                <a:spcPts val="300"/>
              </a:spcBef>
              <a:defRPr sz="1584"/>
            </a:pPr>
            <a:r>
              <a:t>Mark the component NOACC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Variadic functions are not available on GPU</a:t>
            </a:r>
            <a:br/>
          </a:p>
          <a:p>
            <a:pPr marL="174240" indent="-174240" defTabSz="804672">
              <a:spcBef>
                <a:spcPts val="300"/>
              </a:spcBef>
              <a:defRPr b="1" sz="1584"/>
            </a:pPr>
            <a:r>
              <a:t>Anonymous structs as comp pars are not available on GPU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  <a:r>
              <a:t>Unfold into comp struct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</a:p>
          <a:p>
            <a:pPr marL="174240" indent="-174240" defTabSz="804672">
              <a:spcBef>
                <a:spcPts val="300"/>
              </a:spcBef>
              <a:defRPr b="1" sz="1584"/>
            </a:pPr>
            <a:r>
              <a:t>User-defined fieldfunctions for polarisation had to be abandoned 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  <a:r>
              <a:t>No solution yet, may become handled via grammar</a:t>
            </a:r>
          </a:p>
          <a:p>
            <a:pPr marL="174240" indent="-174240" defTabSz="804672">
              <a:spcBef>
                <a:spcPts val="300"/>
              </a:spcBef>
              <a:defRPr sz="1584"/>
            </a:pPr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External libs generally can not be used in TRACE</a:t>
            </a:r>
            <a:r>
              <a:t> (“#pragma….” hard to add on 3rd party codes) 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  <a:r>
              <a:t>Handle in INIT / FINALLY (MCPL)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  <a:r>
              <a:t>NOACC (GSL etc.)</a:t>
            </a:r>
          </a:p>
          <a:p>
            <a:pPr lvl="1" marL="364320" indent="-174240" defTabSz="804672">
              <a:spcBef>
                <a:spcPts val="300"/>
              </a:spcBef>
              <a:buChar char="•"/>
              <a:defRPr sz="1584"/>
            </a:pPr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Union master is for now NOACC</a:t>
            </a:r>
            <a:r>
              <a:t>, will eventually become supported on GPU</a:t>
            </a:r>
            <a:br/>
          </a:p>
        </p:txBody>
      </p:sp>
      <p:sp>
        <p:nvSpPr>
          <p:cNvPr id="8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2" name="not-working-sign-or-stamp-vector-22549641.jpeg" descr="not-working-sign-or-stamp-vector-22549641.jpeg"/>
          <p:cNvPicPr>
            <a:picLocks noChangeAspect="1"/>
          </p:cNvPicPr>
          <p:nvPr/>
        </p:nvPicPr>
        <p:blipFill>
          <a:blip r:embed="rId2">
            <a:extLst/>
          </a:blip>
          <a:srcRect l="0" t="19668" r="0" b="34415"/>
          <a:stretch>
            <a:fillRect/>
          </a:stretch>
        </p:blipFill>
        <p:spPr>
          <a:xfrm>
            <a:off x="7983265" y="136610"/>
            <a:ext cx="3940657" cy="1411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orting an instrument to 3.0 and G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Porting an instrument to 3.0 and GPU</a:t>
            </a:r>
          </a:p>
        </p:txBody>
      </p:sp>
      <p:sp>
        <p:nvSpPr>
          <p:cNvPr id="875" name="Instrument-level variables that are to become particle-dependent “flags”, e.g. for use in EXTEND WHEN must be put in the new section USERVARS %{ double flag; %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Instrument-level variables</a:t>
            </a:r>
            <a:r>
              <a:t> that are to become particle-dependent “</a:t>
            </a:r>
            <a:r>
              <a:rPr b="1"/>
              <a:t>flags</a:t>
            </a:r>
            <a:r>
              <a:t>”, e.g. for use in EXTEND WHEN must be put in the new section </a:t>
            </a:r>
            <a:r>
              <a:rPr b="1"/>
              <a:t>USERVARS %{ double flag; %}</a:t>
            </a:r>
            <a:endParaRPr b="1"/>
          </a:p>
          <a:p>
            <a:pPr/>
          </a:p>
          <a:p>
            <a:pPr/>
            <a:r>
              <a:t>Use of </a:t>
            </a:r>
            <a:r>
              <a:rPr b="1"/>
              <a:t>instrument input pars</a:t>
            </a:r>
            <a:r>
              <a:t> in extend and WHEN must use </a:t>
            </a:r>
            <a:r>
              <a:rPr b="1"/>
              <a:t>INSTRUMENT_GETPAR(varname)</a:t>
            </a:r>
            <a:br>
              <a:rPr b="1"/>
            </a:br>
          </a:p>
          <a:p>
            <a:pPr/>
            <a:r>
              <a:rPr b="1"/>
              <a:t>Non-flag instrument vars</a:t>
            </a:r>
            <a:r>
              <a:t> to be used during TRACE / EXTEND / WHEN must be injected via</a:t>
            </a:r>
            <a:r>
              <a:rPr b="1"/>
              <a:t> #pragma acc declare create(var) </a:t>
            </a:r>
            <a:r>
              <a:t>and</a:t>
            </a:r>
            <a:r>
              <a:rPr b="1"/>
              <a:t> #pragma acc update device(var)</a:t>
            </a:r>
            <a:br/>
          </a:p>
          <a:p>
            <a:pPr/>
            <a:r>
              <a:rPr b="1"/>
              <a:t>Declare-functions </a:t>
            </a:r>
            <a:r>
              <a:t>to be used in </a:t>
            </a:r>
            <a:r>
              <a:rPr b="1"/>
              <a:t>trace</a:t>
            </a:r>
            <a:r>
              <a:t> (e.g. in an EXTEND) must have </a:t>
            </a:r>
            <a:br/>
            <a:r>
              <a:t>#pragma acc routine</a:t>
            </a:r>
          </a:p>
        </p:txBody>
      </p:sp>
      <p:sp>
        <p:nvSpPr>
          <p:cNvPr id="8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22" y="4270915"/>
            <a:ext cx="992495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22" y="3529882"/>
            <a:ext cx="992495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CrossCheck_logo.jpeg" descr="CrossCheck_logo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5509" y="283554"/>
            <a:ext cx="1492399" cy="256196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hould give the SAME on CPU and GPU!"/>
          <p:cNvSpPr txBox="1"/>
          <p:nvPr/>
        </p:nvSpPr>
        <p:spPr>
          <a:xfrm>
            <a:off x="10126449" y="568277"/>
            <a:ext cx="1410519" cy="30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Should give the SAME</a:t>
            </a:r>
            <a:br/>
            <a:r>
              <a:t>on CPU and GPU!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ommon error-message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error-messages:</a:t>
            </a:r>
          </a:p>
        </p:txBody>
      </p:sp>
      <p:sp>
        <p:nvSpPr>
          <p:cNvPr id="883" name="At compile-time, nvc is quite informative if using -Minfo:accel…"/>
          <p:cNvSpPr txBox="1"/>
          <p:nvPr>
            <p:ph type="body" idx="1"/>
          </p:nvPr>
        </p:nvSpPr>
        <p:spPr>
          <a:xfrm>
            <a:off x="1776970" y="1706399"/>
            <a:ext cx="9312376" cy="4545579"/>
          </a:xfrm>
          <a:prstGeom prst="rect">
            <a:avLst/>
          </a:prstGeom>
        </p:spPr>
        <p:txBody>
          <a:bodyPr/>
          <a:lstStyle/>
          <a:p>
            <a:pPr/>
            <a:r>
              <a:t>At compile-time, nvc is quite informative if using -Minfo:accel</a:t>
            </a:r>
          </a:p>
          <a:p>
            <a:pPr lvl="1">
              <a:buChar char="•"/>
            </a:pPr>
          </a:p>
          <a:p>
            <a:pPr/>
          </a:p>
          <a:p>
            <a:pPr/>
          </a:p>
          <a:p>
            <a:pPr/>
          </a:p>
          <a:p>
            <a:pPr/>
            <a:r>
              <a:t>At runtime, this indicates a GPU segfault</a:t>
            </a:r>
            <a:br/>
            <a:br/>
          </a:p>
          <a:p>
            <a:pPr lvl="1">
              <a:buChar char="•"/>
            </a:pPr>
            <a:r>
              <a:t>Often a symptom of “illegal access”, colliding memory, something isn’t thread-safe…</a:t>
            </a:r>
          </a:p>
        </p:txBody>
      </p:sp>
      <p:sp>
        <p:nvSpPr>
          <p:cNvPr id="8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5" name="Failing in Thread:1…"/>
          <p:cNvSpPr txBox="1"/>
          <p:nvPr/>
        </p:nvSpPr>
        <p:spPr>
          <a:xfrm>
            <a:off x="1941984" y="3674388"/>
            <a:ext cx="843417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0"/>
              </a:spcBef>
              <a:defRPr sz="1300">
                <a:latin typeface="Courier"/>
                <a:ea typeface="Courier"/>
                <a:cs typeface="Courier"/>
                <a:sym typeface="Courier"/>
              </a:defRPr>
            </a:pPr>
            <a:r>
              <a:t>Failing in Thread:1</a:t>
            </a:r>
          </a:p>
          <a:p>
            <a:pPr defTabSz="457200">
              <a:spcBef>
                <a:spcPts val="0"/>
              </a:spcBef>
              <a:defRPr sz="1300">
                <a:latin typeface="Courier"/>
                <a:ea typeface="Courier"/>
                <a:cs typeface="Courier"/>
                <a:sym typeface="Courier"/>
              </a:defRPr>
            </a:pPr>
            <a:r>
              <a:t>call to cuMemcpyDtoHAsync returned error 700: Illegal address during kernel execution</a:t>
            </a:r>
          </a:p>
        </p:txBody>
      </p:sp>
      <p:sp>
        <p:nvSpPr>
          <p:cNvPr id="886" name="PGC-S-0155-Invalid atomic expression PGC-S-0000-Internal compiler error. Error: Detected unexpected atomic store opcode. PGC-S-0155-External variables used in acc routine need to be in #pragma acc create() - flag …"/>
          <p:cNvSpPr txBox="1"/>
          <p:nvPr/>
        </p:nvSpPr>
        <p:spPr>
          <a:xfrm>
            <a:off x="1918844" y="2017072"/>
            <a:ext cx="90286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spcBef>
                <a:spcPts val="0"/>
              </a:spcBef>
              <a:defRPr sz="1300">
                <a:latin typeface="Courier"/>
                <a:ea typeface="Courier"/>
                <a:cs typeface="Courier"/>
                <a:sym typeface="Courier"/>
              </a:defRPr>
            </a:pPr>
            <a:r>
              <a:t>PGC-S-0155-Invalid atomic expression</a:t>
            </a:r>
            <a:br/>
            <a:r>
              <a:t>PGC-S-0000-Internal compiler error. Error: Detected unexpected atomic store opcode.</a:t>
            </a:r>
            <a:br/>
            <a:r>
              <a:t>PGC-S-0155-External variables used in acc routine need to be in #pragma acc create() - flag</a:t>
            </a:r>
            <a:b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orting a comp to G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Porting a comp to GPU</a:t>
            </a:r>
          </a:p>
        </p:txBody>
      </p:sp>
      <p:sp>
        <p:nvSpPr>
          <p:cNvPr id="889" name="All pars must be setting parameters.  New types: string a=“none”  and vector b ( either ={1,2,3,4} static init or via pointer.)…"/>
          <p:cNvSpPr txBox="1"/>
          <p:nvPr>
            <p:ph type="body" idx="1"/>
          </p:nvPr>
        </p:nvSpPr>
        <p:spPr>
          <a:xfrm>
            <a:off x="19018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All pars must be setting parameters.</a:t>
            </a:r>
            <a:r>
              <a:t> </a:t>
            </a:r>
            <a:br/>
            <a:r>
              <a:t>New types: string a=“none”  and vector b ( either ={1,2,3,4} static init or via pointer.)</a:t>
            </a:r>
          </a:p>
          <a:p>
            <a:pPr marL="150479" indent="-150479" defTabSz="694944">
              <a:spcBef>
                <a:spcPts val="300"/>
              </a:spcBef>
              <a:defRPr sz="1368"/>
            </a:pPr>
          </a:p>
          <a:p>
            <a:pPr marL="150479" indent="-150479" defTabSz="694944">
              <a:spcBef>
                <a:spcPts val="300"/>
              </a:spcBef>
              <a:defRPr b="1" sz="1368"/>
            </a:pPr>
            <a:r>
              <a:t>All function-declarations must be moved to SHARE</a:t>
            </a:r>
          </a:p>
          <a:p>
            <a:pPr marL="150479" indent="-150479" defTabSz="694944">
              <a:spcBef>
                <a:spcPts val="300"/>
              </a:spcBef>
              <a:defRPr sz="1368"/>
            </a:pPr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DECLARE</a:t>
            </a:r>
            <a:r>
              <a:t> must </a:t>
            </a:r>
            <a:r>
              <a:rPr b="1" i="1"/>
              <a:t>only</a:t>
            </a:r>
            <a:r>
              <a:t> contain variable </a:t>
            </a:r>
            <a:r>
              <a:rPr b="1"/>
              <a:t>declarations</a:t>
            </a:r>
            <a:r>
              <a:t>. All initialization resides in INITIALIZE</a:t>
            </a:r>
            <a:b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If the comp uses external libs</a:t>
            </a:r>
            <a:r>
              <a:t> either</a:t>
            </a:r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rPr b="1"/>
              <a:t>Avoid use in component TRACE</a:t>
            </a:r>
            <a:r>
              <a:t> (e.g. MCPL_input and output, handled in INIT/FINALLY)</a:t>
            </a:r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rPr b="1"/>
              <a:t>Use NOACC keyword</a:t>
            </a:r>
            <a:r>
              <a:t> (e.g. Multilayer_sample use of GSL) - implies FUNNEL mode</a:t>
            </a:r>
          </a:p>
          <a:p>
            <a:pPr marL="150479" indent="-150479" defTabSz="694944">
              <a:spcBef>
                <a:spcPts val="300"/>
              </a:spcBef>
              <a:defRPr sz="1368"/>
            </a:pPr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Add #pragma acc routine</a:t>
            </a:r>
            <a:r>
              <a:t> to functions to execute in TRACE</a:t>
            </a:r>
          </a:p>
          <a:p>
            <a:pPr marL="150479" indent="-150479" defTabSz="694944">
              <a:spcBef>
                <a:spcPts val="300"/>
              </a:spcBef>
              <a:defRPr sz="1368"/>
            </a:pPr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Functions that call rand01() </a:t>
            </a:r>
            <a:r>
              <a:t>and friends </a:t>
            </a:r>
            <a:r>
              <a:rPr b="1"/>
              <a:t>must include _class_particle *_particle in footprint. </a:t>
            </a:r>
            <a:br>
              <a:rPr b="1"/>
            </a:br>
            <a:r>
              <a:t>(rand01() etc. are macros that carry thread-seed on _particle)s</a:t>
            </a:r>
          </a:p>
          <a:p>
            <a:pPr marL="150479" indent="-150479" defTabSz="694944">
              <a:spcBef>
                <a:spcPts val="300"/>
              </a:spcBef>
              <a:defRPr sz="1368"/>
            </a:pPr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t>Generally, </a:t>
            </a:r>
            <a:r>
              <a:rPr b="1"/>
              <a:t>don’t store ANY</a:t>
            </a:r>
            <a:r>
              <a:t> particle-derived vars on comp struct, </a:t>
            </a:r>
            <a:r>
              <a:rPr b="1"/>
              <a:t>make local TRACE vars</a:t>
            </a:r>
            <a:r>
              <a:t> instead. </a:t>
            </a:r>
          </a:p>
          <a:p>
            <a:pPr lvl="1" marL="314640" indent="-150479" defTabSz="694944">
              <a:spcBef>
                <a:spcPts val="300"/>
              </a:spcBef>
              <a:buChar char="•"/>
              <a:defRPr sz="1368"/>
            </a:pPr>
            <a:r>
              <a:t>Exception: Monitors, handle arrays in #pragma acc atomic clauses</a:t>
            </a:r>
            <a:br/>
          </a:p>
          <a:p>
            <a:pPr marL="150479" indent="-150479" defTabSz="694944">
              <a:spcBef>
                <a:spcPts val="300"/>
              </a:spcBef>
              <a:defRPr sz="1368"/>
            </a:pPr>
            <a:r>
              <a:rPr b="1"/>
              <a:t>Don’t</a:t>
            </a:r>
            <a:r>
              <a:t> use </a:t>
            </a:r>
            <a:r>
              <a:rPr b="1"/>
              <a:t>RESTORE_XRAY/NEUTRON</a:t>
            </a:r>
            <a:r>
              <a:t> in TRACE to do a </a:t>
            </a:r>
            <a:r>
              <a:rPr b="1"/>
              <a:t>local</a:t>
            </a:r>
            <a:r>
              <a:t> restore, the macro only raises a flag</a:t>
            </a:r>
          </a:p>
        </p:txBody>
      </p:sp>
      <p:sp>
        <p:nvSpPr>
          <p:cNvPr id="8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35" y="4016376"/>
            <a:ext cx="992494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35" y="3468176"/>
            <a:ext cx="992494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35" y="4564576"/>
            <a:ext cx="992494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435" y="5177514"/>
            <a:ext cx="992494" cy="46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CrossCheck_logo.jpeg" descr="CrossCheck_logo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5509" y="283554"/>
            <a:ext cx="1492399" cy="256196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ould give the SAME on CPU and GPU!"/>
          <p:cNvSpPr txBox="1"/>
          <p:nvPr/>
        </p:nvSpPr>
        <p:spPr>
          <a:xfrm>
            <a:off x="10126449" y="568277"/>
            <a:ext cx="1410519" cy="30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100"/>
            </a:pPr>
            <a:r>
              <a:t>Should give the SAME</a:t>
            </a:r>
            <a:br/>
            <a:r>
              <a:t>on CPU and GPU!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Highlights of comps that work different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Highlights of comps that work differently</a:t>
            </a:r>
          </a:p>
        </p:txBody>
      </p:sp>
      <p:sp>
        <p:nvSpPr>
          <p:cNvPr id="899" name="Monitor_nD  uservars are strings user1=“flag”, they use _particle_getvar to access instrument USERVARS…"/>
          <p:cNvSpPr txBox="1"/>
          <p:nvPr>
            <p:ph type="body" idx="1"/>
          </p:nvPr>
        </p:nvSpPr>
        <p:spPr>
          <a:xfrm>
            <a:off x="1350568" y="2115204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Monitor_nD </a:t>
            </a:r>
            <a:br/>
            <a:r>
              <a:t>uservars are strings user1=“flag”, they use _particle_getvar to access instrument USERVARS</a:t>
            </a:r>
            <a:br/>
            <a:br/>
          </a:p>
          <a:p>
            <a:pPr/>
            <a:r>
              <a:t>MCPL_input and MCPL_output </a:t>
            </a:r>
            <a:br/>
            <a:r>
              <a:t>do most of their work in INIT/FINALLY - buffers transferred for TRACE use</a:t>
            </a:r>
            <a:br/>
            <a:br/>
          </a:p>
          <a:p>
            <a:pPr/>
            <a:r>
              <a:t>PowderN + Single_crystal + Isotropic_sqw </a:t>
            </a:r>
            <a:br/>
            <a:r>
              <a:t>don’t check for “same particle as before”</a:t>
            </a:r>
            <a:br/>
            <a:r>
              <a:t>- in SPLIT cases, no particle state info is kept </a:t>
            </a:r>
            <a:br/>
            <a:r>
              <a:t>(we could potentially use _particle and “USERVARS” injected from the comps…)</a:t>
            </a:r>
          </a:p>
        </p:txBody>
      </p:sp>
      <p:sp>
        <p:nvSpPr>
          <p:cNvPr id="9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903" name="It really does work nicely!…"/>
          <p:cNvSpPr txBox="1"/>
          <p:nvPr>
            <p:ph type="body" idx="1"/>
          </p:nvPr>
        </p:nvSpPr>
        <p:spPr>
          <a:xfrm>
            <a:off x="1774725" y="1664785"/>
            <a:ext cx="9844170" cy="4610473"/>
          </a:xfrm>
          <a:prstGeom prst="rect">
            <a:avLst/>
          </a:prstGeom>
        </p:spPr>
        <p:txBody>
          <a:bodyPr/>
          <a:lstStyle/>
          <a:p>
            <a:pPr marL="174240" indent="-174240" defTabSz="804672">
              <a:spcBef>
                <a:spcPts val="300"/>
              </a:spcBef>
              <a:defRPr b="1" sz="1584"/>
            </a:pPr>
            <a:r>
              <a:t>It really does work nicely!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Code changes</a:t>
            </a:r>
            <a:r>
              <a:t> much </a:t>
            </a:r>
            <a:r>
              <a:rPr b="1"/>
              <a:t>less invasive</a:t>
            </a:r>
            <a:r>
              <a:t> than envisioned!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It often gives a speedup of </a:t>
            </a:r>
            <a:r>
              <a:rPr b="1"/>
              <a:t>1-2 orders </a:t>
            </a:r>
            <a:r>
              <a:t>of magnitude over 1 cpu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Most things work </a:t>
            </a:r>
            <a:br>
              <a:rPr b="1"/>
            </a:br>
            <a:r>
              <a:rPr sz="1320"/>
              <a:t>(we have workarounds or solutions in the pipe for the rest)</a:t>
            </a:r>
            <a:br>
              <a:rPr sz="1320"/>
            </a:br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Documentation</a:t>
            </a:r>
            <a:r>
              <a:t> comes in the form of the released code + this set of slides…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t>McXtrace 3.0 and McStas 3.1 fully support GPU but </a:t>
            </a:r>
            <a:r>
              <a:rPr b="1"/>
              <a:t>not fully “optimised” performance-wise</a:t>
            </a:r>
            <a:r>
              <a:t>, we will try to go to another Hackathon</a:t>
            </a:r>
            <a:br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Union</a:t>
            </a:r>
            <a:r>
              <a:t> needs a dedicated </a:t>
            </a:r>
            <a:r>
              <a:rPr b="1"/>
              <a:t>Hackathon</a:t>
            </a:r>
            <a:br>
              <a:rPr b="1"/>
            </a:br>
            <a:endParaRPr b="1"/>
          </a:p>
          <a:p>
            <a:pPr marL="174240" indent="-174240" defTabSz="804672">
              <a:spcBef>
                <a:spcPts val="300"/>
              </a:spcBef>
              <a:defRPr sz="1584"/>
            </a:pPr>
            <a:r>
              <a:rPr b="1"/>
              <a:t>Compilation</a:t>
            </a:r>
            <a:r>
              <a:t> with GCC 10 offloading support achieved May 2021 - but produces 0 on detectors…</a:t>
            </a:r>
            <a:br/>
            <a:r>
              <a:t>- hope for better GCC support and non-NVIDIA cards in 1-2 years</a:t>
            </a:r>
          </a:p>
        </p:txBody>
      </p:sp>
      <p:sp>
        <p:nvSpPr>
          <p:cNvPr id="9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5" name="30891_1Z.jpeg" descr="30891_1Z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7935" y="121254"/>
            <a:ext cx="2931681" cy="1986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0" t="20495" r="0" b="20495"/>
          <a:stretch>
            <a:fillRect/>
          </a:stretch>
        </p:blipFill>
        <p:spPr>
          <a:xfrm>
            <a:off x="10674158" y="1588937"/>
            <a:ext cx="1236066" cy="344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The team, Nvidia mentors and Hackathon hosts :-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team, Nvidia mentors and Hackathon hosts :-)</a:t>
            </a:r>
          </a:p>
        </p:txBody>
      </p:sp>
      <p:sp>
        <p:nvSpPr>
          <p:cNvPr id="9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20" name="Group"/>
          <p:cNvGrpSpPr/>
          <p:nvPr/>
        </p:nvGrpSpPr>
        <p:grpSpPr>
          <a:xfrm>
            <a:off x="2204369" y="1711812"/>
            <a:ext cx="8444445" cy="4455177"/>
            <a:chOff x="0" y="0"/>
            <a:chExt cx="8444444" cy="4455175"/>
          </a:xfrm>
        </p:grpSpPr>
        <p:pic>
          <p:nvPicPr>
            <p:cNvPr id="9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94" t="22560" r="8692" b="10775"/>
            <a:stretch>
              <a:fillRect/>
            </a:stretch>
          </p:blipFill>
          <p:spPr>
            <a:xfrm>
              <a:off x="0" y="0"/>
              <a:ext cx="7788010" cy="44291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1" name="Jakob"/>
            <p:cNvSpPr/>
            <p:nvPr/>
          </p:nvSpPr>
          <p:spPr>
            <a:xfrm>
              <a:off x="509064" y="13053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chemeClr val="accent1">
                      <a:lumOff val="-6000"/>
                    </a:schemeClr>
                  </a:solidFill>
                </a:defRPr>
              </a:lvl1pPr>
            </a:lstStyle>
            <a:p>
              <a:pPr/>
              <a:r>
                <a:t>Jakob</a:t>
              </a:r>
            </a:p>
          </p:txBody>
        </p:sp>
        <p:sp>
          <p:nvSpPr>
            <p:cNvPr id="912" name="Peter"/>
            <p:cNvSpPr/>
            <p:nvPr/>
          </p:nvSpPr>
          <p:spPr>
            <a:xfrm>
              <a:off x="1626665" y="11191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Peter</a:t>
              </a:r>
            </a:p>
          </p:txBody>
        </p:sp>
        <p:sp>
          <p:nvSpPr>
            <p:cNvPr id="913" name="Mads"/>
            <p:cNvSpPr/>
            <p:nvPr/>
          </p:nvSpPr>
          <p:spPr>
            <a:xfrm>
              <a:off x="2687710" y="11191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Mads</a:t>
              </a:r>
            </a:p>
          </p:txBody>
        </p:sp>
        <p:sp>
          <p:nvSpPr>
            <p:cNvPr id="914" name="Erik"/>
            <p:cNvSpPr/>
            <p:nvPr/>
          </p:nvSpPr>
          <p:spPr>
            <a:xfrm>
              <a:off x="3614991" y="11191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Erik</a:t>
              </a:r>
            </a:p>
          </p:txBody>
        </p:sp>
        <p:sp>
          <p:nvSpPr>
            <p:cNvPr id="915" name="Tobias"/>
            <p:cNvSpPr/>
            <p:nvPr/>
          </p:nvSpPr>
          <p:spPr>
            <a:xfrm flipV="1">
              <a:off x="4212201" y="1105596"/>
              <a:ext cx="1721087" cy="51348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Tobias</a:t>
              </a:r>
            </a:p>
          </p:txBody>
        </p:sp>
        <p:sp>
          <p:nvSpPr>
            <p:cNvPr id="916" name="Torben"/>
            <p:cNvSpPr/>
            <p:nvPr/>
          </p:nvSpPr>
          <p:spPr>
            <a:xfrm flipV="1">
              <a:off x="4927325" y="1011644"/>
              <a:ext cx="1721088" cy="51348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Torben</a:t>
              </a:r>
            </a:p>
          </p:txBody>
        </p:sp>
        <p:sp>
          <p:nvSpPr>
            <p:cNvPr id="917" name="Gino - (RAMP)"/>
            <p:cNvSpPr/>
            <p:nvPr/>
          </p:nvSpPr>
          <p:spPr>
            <a:xfrm flipV="1">
              <a:off x="5776686" y="932853"/>
              <a:ext cx="1721087" cy="51348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Gino -</a:t>
              </a:r>
              <a:br/>
              <a:r>
                <a:t>(RAMP)</a:t>
              </a:r>
            </a:p>
          </p:txBody>
        </p:sp>
        <p:sp>
          <p:nvSpPr>
            <p:cNvPr id="918" name="Emmanuel"/>
            <p:cNvSpPr/>
            <p:nvPr/>
          </p:nvSpPr>
          <p:spPr>
            <a:xfrm>
              <a:off x="6678321" y="1544489"/>
              <a:ext cx="1766124" cy="32651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chemeClr val="accent1">
                      <a:lumOff val="-6000"/>
                    </a:schemeClr>
                  </a:solidFill>
                </a:defRPr>
              </a:lvl1pPr>
            </a:lstStyle>
            <a:p>
              <a:pPr/>
              <a:r>
                <a:t>Emmanuel</a:t>
              </a:r>
            </a:p>
          </p:txBody>
        </p:sp>
        <p:pic>
          <p:nvPicPr>
            <p:cNvPr id="91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34840" y="3609992"/>
              <a:ext cx="2718033" cy="845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1076" y="3262709"/>
            <a:ext cx="518021" cy="16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49097" b="0"/>
          <a:stretch>
            <a:fillRect/>
          </a:stretch>
        </p:blipFill>
        <p:spPr>
          <a:xfrm>
            <a:off x="5034285" y="3058181"/>
            <a:ext cx="263684" cy="16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7137" y="3058206"/>
            <a:ext cx="518021" cy="16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49058" b="0"/>
          <a:stretch>
            <a:fillRect/>
          </a:stretch>
        </p:blipFill>
        <p:spPr>
          <a:xfrm rot="17983235">
            <a:off x="6679335" y="3141558"/>
            <a:ext cx="263889" cy="16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49058" b="0"/>
          <a:stretch>
            <a:fillRect/>
          </a:stretch>
        </p:blipFill>
        <p:spPr>
          <a:xfrm rot="17983235">
            <a:off x="7378978" y="3045508"/>
            <a:ext cx="263888" cy="16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5172" y="3058181"/>
            <a:ext cx="518021" cy="16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556228">
            <a:off x="9195196" y="3141508"/>
            <a:ext cx="518022" cy="16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27" y="1105805"/>
            <a:ext cx="1381485" cy="652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0.jpeg" descr="0.jpeg"/>
          <p:cNvPicPr>
            <a:picLocks noChangeAspect="1"/>
          </p:cNvPicPr>
          <p:nvPr/>
        </p:nvPicPr>
        <p:blipFill>
          <a:blip r:embed="rId5">
            <a:extLst/>
          </a:blip>
          <a:srcRect l="7868" t="48717" r="70908" b="33459"/>
          <a:stretch>
            <a:fillRect/>
          </a:stretch>
        </p:blipFill>
        <p:spPr>
          <a:xfrm>
            <a:off x="530289" y="1706611"/>
            <a:ext cx="805641" cy="676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0.jpeg" descr="0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9816" y="2682948"/>
            <a:ext cx="746603" cy="746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0.jpeg" descr="0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9422" y="3734490"/>
            <a:ext cx="547391" cy="547390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Vishal Metha"/>
          <p:cNvSpPr txBox="1"/>
          <p:nvPr/>
        </p:nvSpPr>
        <p:spPr>
          <a:xfrm>
            <a:off x="487650" y="2368289"/>
            <a:ext cx="89093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Vishal Metha</a:t>
            </a:r>
          </a:p>
        </p:txBody>
      </p:sp>
      <p:sp>
        <p:nvSpPr>
          <p:cNvPr id="933" name="Christian Hundt"/>
          <p:cNvSpPr txBox="1"/>
          <p:nvPr/>
        </p:nvSpPr>
        <p:spPr>
          <a:xfrm>
            <a:off x="401590" y="3456513"/>
            <a:ext cx="1063055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Christian Hundt</a:t>
            </a:r>
          </a:p>
        </p:txBody>
      </p:sp>
      <p:sp>
        <p:nvSpPr>
          <p:cNvPr id="934" name="Alexey Romanenko"/>
          <p:cNvSpPr txBox="1"/>
          <p:nvPr/>
        </p:nvSpPr>
        <p:spPr>
          <a:xfrm>
            <a:off x="266007" y="4288590"/>
            <a:ext cx="133422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Alexey Romanenko</a:t>
            </a:r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32103" y="1311932"/>
            <a:ext cx="793319" cy="547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0.jpeg" descr="0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818163" y="1971635"/>
            <a:ext cx="676673" cy="676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725794" y="2956485"/>
            <a:ext cx="1104014" cy="921852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Guido Juckeland"/>
          <p:cNvSpPr txBox="1"/>
          <p:nvPr/>
        </p:nvSpPr>
        <p:spPr>
          <a:xfrm>
            <a:off x="10630982" y="2665189"/>
            <a:ext cx="114796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Guido Juckeland</a:t>
            </a:r>
          </a:p>
        </p:txBody>
      </p:sp>
      <p:sp>
        <p:nvSpPr>
          <p:cNvPr id="939" name="Sebastian von Alfthan"/>
          <p:cNvSpPr txBox="1"/>
          <p:nvPr/>
        </p:nvSpPr>
        <p:spPr>
          <a:xfrm>
            <a:off x="10461467" y="4417016"/>
            <a:ext cx="1486993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Sebastian von Alfthan</a:t>
            </a:r>
          </a:p>
        </p:txBody>
      </p:sp>
      <p:pic>
        <p:nvPicPr>
          <p:cNvPr id="940" name="0.jpeg" descr="0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818163" y="3707948"/>
            <a:ext cx="676673" cy="676673"/>
          </a:xfrm>
          <a:prstGeom prst="rect">
            <a:avLst/>
          </a:prstGeom>
          <a:ln w="12700">
            <a:miter lim="400000"/>
          </a:ln>
        </p:spPr>
      </p:pic>
      <p:sp>
        <p:nvSpPr>
          <p:cNvPr id="941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942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McStas and McXtrac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McStas and McXtrace overview</a:t>
            </a:r>
          </a:p>
        </p:txBody>
      </p:sp>
      <p:sp>
        <p:nvSpPr>
          <p:cNvPr id="614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(~200)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615" name="article06_image06.jpeg" descr="article06_image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1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617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2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623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625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tangle"/>
          <p:cNvSpPr/>
          <p:nvPr/>
        </p:nvSpPr>
        <p:spPr>
          <a:xfrm>
            <a:off x="30562" y="4787378"/>
            <a:ext cx="1336397" cy="17476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6037915" y="5073606"/>
            <a:ext cx="1232726" cy="140661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629" name="Screenshot 2020-08-16 at 11.41.05.png" descr="Screenshot 2020-08-16 at 11.41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713" y="4240458"/>
            <a:ext cx="2566429" cy="109021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Main events on timeline of road toward GPU"/>
          <p:cNvSpPr txBox="1"/>
          <p:nvPr>
            <p:ph type="title"/>
          </p:nvPr>
        </p:nvSpPr>
        <p:spPr>
          <a:xfrm>
            <a:off x="2117625" y="-461158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Main events on timeline of road toward GPU</a:t>
            </a:r>
          </a:p>
        </p:txBody>
      </p:sp>
      <p:sp>
        <p:nvSpPr>
          <p:cNvPr id="6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2" name="Line"/>
          <p:cNvSpPr/>
          <p:nvPr/>
        </p:nvSpPr>
        <p:spPr>
          <a:xfrm>
            <a:off x="62398" y="2968972"/>
            <a:ext cx="12054504" cy="1"/>
          </a:xfrm>
          <a:prstGeom prst="line">
            <a:avLst/>
          </a:prstGeom>
          <a:ln w="635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3" name="2017: E. Farhi  initial cogen  modernisation"/>
          <p:cNvSpPr txBox="1"/>
          <p:nvPr/>
        </p:nvSpPr>
        <p:spPr>
          <a:xfrm>
            <a:off x="29199" y="2099838"/>
            <a:ext cx="1012305" cy="5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2017: E. Farhi </a:t>
            </a:r>
            <a:br/>
            <a:r>
              <a:t>initial cogen </a:t>
            </a:r>
            <a:br/>
            <a:r>
              <a:t>modernisation</a:t>
            </a:r>
          </a:p>
        </p:txBody>
      </p:sp>
      <p:sp>
        <p:nvSpPr>
          <p:cNvPr id="634" name="Fall 2018 onwards:  J. Garde further cogen  modernisation and  restructuring"/>
          <p:cNvSpPr txBox="1"/>
          <p:nvPr/>
        </p:nvSpPr>
        <p:spPr>
          <a:xfrm>
            <a:off x="1544957" y="1750815"/>
            <a:ext cx="2158505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Fall 2018 onwards: </a:t>
            </a:r>
            <a:br/>
            <a:r>
              <a:t>J. Garde further cogen  modernisation and </a:t>
            </a:r>
            <a:br/>
            <a:r>
              <a:t>restructuring</a:t>
            </a:r>
          </a:p>
        </p:txBody>
      </p:sp>
      <p:sp>
        <p:nvSpPr>
          <p:cNvPr id="635" name="October 2019: Participation at Espoo Hackathon.  First meaningful data extracted.  Work on cogen and realising  we need another RNG."/>
          <p:cNvSpPr txBox="1"/>
          <p:nvPr/>
        </p:nvSpPr>
        <p:spPr>
          <a:xfrm>
            <a:off x="3191585" y="3166014"/>
            <a:ext cx="2710226" cy="884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October 2019:</a:t>
            </a:r>
            <a:br/>
            <a:r>
              <a:t>Participation at </a:t>
            </a:r>
            <a:r>
              <a:rPr b="1"/>
              <a:t>Espoo</a:t>
            </a:r>
            <a:r>
              <a:t> Hackathon. </a:t>
            </a:r>
            <a:br/>
            <a:r>
              <a:t>First meaningful data extracted. </a:t>
            </a:r>
            <a:br/>
            <a:r>
              <a:t>Work on cogen and realising </a:t>
            </a:r>
            <a:br/>
            <a:r>
              <a:t>we need another RNG.   </a:t>
            </a:r>
          </a:p>
        </p:txBody>
      </p:sp>
      <p:sp>
        <p:nvSpPr>
          <p:cNvPr id="636" name="October 2019 onwards:  J. Garde &amp; P. Willendrup:  New RNG, test system, multiple  functional instruments."/>
          <p:cNvSpPr txBox="1"/>
          <p:nvPr/>
        </p:nvSpPr>
        <p:spPr>
          <a:xfrm>
            <a:off x="3887066" y="1793851"/>
            <a:ext cx="2206056" cy="88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October 2019 onwards: </a:t>
            </a:r>
            <a:br/>
            <a:r>
              <a:t>J. Garde &amp; P. Willendrup: </a:t>
            </a:r>
            <a:br/>
            <a:r>
              <a:t>New RNG, test system, multiple </a:t>
            </a:r>
            <a:br/>
            <a:r>
              <a:t>functional instruments.</a:t>
            </a:r>
            <a:br/>
            <a:r>
              <a:t> </a:t>
            </a:r>
          </a:p>
        </p:txBody>
      </p:sp>
      <p:sp>
        <p:nvSpPr>
          <p:cNvPr id="637" name="November- December 2019: First good look at  benchmarks and  overview of what  needs doing for first release with limited GPU support."/>
          <p:cNvSpPr txBox="1"/>
          <p:nvPr/>
        </p:nvSpPr>
        <p:spPr>
          <a:xfrm>
            <a:off x="5562318" y="3194031"/>
            <a:ext cx="1351187" cy="1417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November-</a:t>
            </a:r>
            <a:br/>
            <a:r>
              <a:t>December 2019:</a:t>
            </a:r>
            <a:br/>
            <a:r>
              <a:t>First good look at </a:t>
            </a:r>
            <a:br/>
            <a:r>
              <a:t>benchmarks and </a:t>
            </a:r>
            <a:br/>
            <a:r>
              <a:t>overview of what </a:t>
            </a:r>
            <a:br/>
            <a:r>
              <a:t>needs doing for first</a:t>
            </a:r>
            <a:br/>
            <a:r>
              <a:t>release with limited</a:t>
            </a:r>
            <a:br/>
            <a:r>
              <a:t>GPU support.</a:t>
            </a:r>
          </a:p>
        </p:txBody>
      </p:sp>
      <p:pic>
        <p:nvPicPr>
          <p:cNvPr id="638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385" y="5343064"/>
            <a:ext cx="992495" cy="46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154" y="5343064"/>
            <a:ext cx="992495" cy="468847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mentor: Vishal Metha  hackathon org.: Guido Juckeland"/>
          <p:cNvSpPr txBox="1"/>
          <p:nvPr/>
        </p:nvSpPr>
        <p:spPr>
          <a:xfrm>
            <a:off x="78402" y="5464150"/>
            <a:ext cx="1449935" cy="70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mentor: Vishal Metha</a:t>
            </a:r>
            <a:br/>
            <a:br/>
            <a:r>
              <a:t>hackathon org.:</a:t>
            </a:r>
            <a:br/>
            <a:r>
              <a:t>Guido Juckeland</a:t>
            </a:r>
          </a:p>
        </p:txBody>
      </p:sp>
      <p:sp>
        <p:nvSpPr>
          <p:cNvPr id="641" name="mentor: Christian Hundt  hackathon org.: Sebastian Von Alfthan"/>
          <p:cNvSpPr txBox="1"/>
          <p:nvPr/>
        </p:nvSpPr>
        <p:spPr>
          <a:xfrm>
            <a:off x="2820192" y="5435656"/>
            <a:ext cx="1622054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mentor: Christian Hundt</a:t>
            </a:r>
            <a:br/>
            <a:br/>
            <a:r>
              <a:t>hackathon org.:</a:t>
            </a:r>
            <a:br/>
            <a:r>
              <a:t>Sebastian Von Alfthan</a:t>
            </a:r>
          </a:p>
        </p:txBody>
      </p:sp>
      <p:sp>
        <p:nvSpPr>
          <p:cNvPr id="642" name="Line"/>
          <p:cNvSpPr/>
          <p:nvPr/>
        </p:nvSpPr>
        <p:spPr>
          <a:xfrm flipV="1">
            <a:off x="4210050" y="4558388"/>
            <a:ext cx="1" cy="8032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3" name="Line"/>
          <p:cNvSpPr/>
          <p:nvPr/>
        </p:nvSpPr>
        <p:spPr>
          <a:xfrm flipV="1">
            <a:off x="1187450" y="4431388"/>
            <a:ext cx="1" cy="7626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4" name="January 2020: One-week local hackathon @ DTU…"/>
          <p:cNvSpPr txBox="1"/>
          <p:nvPr/>
        </p:nvSpPr>
        <p:spPr>
          <a:xfrm>
            <a:off x="6339010" y="1717622"/>
            <a:ext cx="2059460" cy="82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January 2020:</a:t>
            </a:r>
            <a:br/>
            <a:r>
              <a:t>One-week local</a:t>
            </a:r>
            <a:br/>
            <a:r>
              <a:t>hackathon </a:t>
            </a:r>
            <a:r>
              <a:rPr b="1"/>
              <a:t>@ DTU</a:t>
            </a:r>
            <a:endParaRPr b="1"/>
          </a:p>
          <a:p>
            <a:pPr>
              <a:defRPr sz="1200"/>
            </a:pPr>
            <a:r>
              <a:t>with McCode &amp; RAMP teams  </a:t>
            </a:r>
          </a:p>
        </p:txBody>
      </p:sp>
      <p:sp>
        <p:nvSpPr>
          <p:cNvPr id="645" name="February 2020: First release  McStas 3.0beta with GPU  support was released to the public"/>
          <p:cNvSpPr txBox="1"/>
          <p:nvPr/>
        </p:nvSpPr>
        <p:spPr>
          <a:xfrm>
            <a:off x="6118472" y="5157108"/>
            <a:ext cx="1088356" cy="123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February 2020:</a:t>
            </a:r>
            <a:br/>
            <a:r>
              <a:rPr b="1"/>
              <a:t>First</a:t>
            </a:r>
            <a:r>
              <a:t> release </a:t>
            </a:r>
            <a:br/>
            <a:r>
              <a:t>McStas </a:t>
            </a:r>
            <a:r>
              <a:rPr b="1"/>
              <a:t>3.0beta</a:t>
            </a:r>
            <a:br/>
            <a:r>
              <a:t>with GPU </a:t>
            </a:r>
            <a:br/>
            <a:r>
              <a:t>support was</a:t>
            </a:r>
            <a:br/>
            <a:r>
              <a:rPr b="1"/>
              <a:t>released</a:t>
            </a:r>
            <a:br/>
            <a:r>
              <a:t>to the public</a:t>
            </a:r>
          </a:p>
        </p:txBody>
      </p:sp>
      <p:pic>
        <p:nvPicPr>
          <p:cNvPr id="646" name="Screenshot 2019-10-18 at 14.13.01.png" descr="Screenshot 2019-10-18 at 14.13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1424" y="4525220"/>
            <a:ext cx="1075495" cy="869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IMG_9263.jpeg" descr="IMG_926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9791" y="4604979"/>
            <a:ext cx="1008885" cy="75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230" y="3279376"/>
            <a:ext cx="1027857" cy="770893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March 2018: Participation at Dresden Hackathon. 1st “null” instrument prototype runs."/>
          <p:cNvSpPr txBox="1"/>
          <p:nvPr/>
        </p:nvSpPr>
        <p:spPr>
          <a:xfrm>
            <a:off x="1139357" y="3145044"/>
            <a:ext cx="2130450" cy="5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200"/>
            </a:pPr>
            <a:r>
              <a:t>March 2018: Participation at </a:t>
            </a:r>
            <a:r>
              <a:rPr b="1"/>
              <a:t>Dresden</a:t>
            </a:r>
            <a:r>
              <a:t> Hackathon. 1st “null” instrument prototype runs.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7820" y="5860332"/>
            <a:ext cx="793319" cy="54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50394" y="5737785"/>
            <a:ext cx="1104014" cy="92185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Line"/>
          <p:cNvSpPr/>
          <p:nvPr/>
        </p:nvSpPr>
        <p:spPr>
          <a:xfrm>
            <a:off x="7278413" y="5875221"/>
            <a:ext cx="201075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58456" y="571799"/>
            <a:ext cx="1453620" cy="1090215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Line"/>
          <p:cNvSpPr/>
          <p:nvPr/>
        </p:nvSpPr>
        <p:spPr>
          <a:xfrm flipV="1">
            <a:off x="7481011" y="3041309"/>
            <a:ext cx="384338" cy="283599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648717" y="521028"/>
            <a:ext cx="1515137" cy="11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50050" y="569190"/>
            <a:ext cx="1453620" cy="1090215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Line"/>
          <p:cNvSpPr/>
          <p:nvPr/>
        </p:nvSpPr>
        <p:spPr>
          <a:xfrm>
            <a:off x="6247146" y="1089204"/>
            <a:ext cx="41961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64" name="Group"/>
          <p:cNvGrpSpPr/>
          <p:nvPr/>
        </p:nvGrpSpPr>
        <p:grpSpPr>
          <a:xfrm>
            <a:off x="1969033" y="696190"/>
            <a:ext cx="746603" cy="779407"/>
            <a:chOff x="0" y="0"/>
            <a:chExt cx="746602" cy="779406"/>
          </a:xfrm>
        </p:grpSpPr>
        <p:sp>
          <p:nvSpPr>
            <p:cNvPr id="658" name="Logo color"/>
            <p:cNvSpPr/>
            <p:nvPr/>
          </p:nvSpPr>
          <p:spPr>
            <a:xfrm>
              <a:off x="2579" y="465771"/>
              <a:ext cx="120369" cy="1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659" name="logoill.pdf" descr="logoill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00587" y="472777"/>
              <a:ext cx="169003" cy="161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mcstas-logo.pdf" descr="mcstas-logo.pdf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6603" cy="438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PSI-Logo_trans.png" descr="PSI-Logo_trans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78104" y="515562"/>
              <a:ext cx="210361" cy="77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ku-logo.pdf" descr="ku-logo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34773" y="464219"/>
              <a:ext cx="132059" cy="179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ESS_Logo_Frugal_Blue_cmyk.png" descr="ESS_Logo_Frugal_Blue_cmyk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21086" y="624805"/>
              <a:ext cx="287317" cy="154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67" name="Group"/>
          <p:cNvGrpSpPr/>
          <p:nvPr/>
        </p:nvGrpSpPr>
        <p:grpSpPr>
          <a:xfrm>
            <a:off x="2818101" y="701748"/>
            <a:ext cx="653617" cy="652604"/>
            <a:chOff x="0" y="0"/>
            <a:chExt cx="653615" cy="652603"/>
          </a:xfrm>
        </p:grpSpPr>
        <p:pic>
          <p:nvPicPr>
            <p:cNvPr id="665" name="image6.png" descr="image6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1287" y="431775"/>
              <a:ext cx="464081" cy="2208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Image" descr="Image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0"/>
              <a:ext cx="653616" cy="444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8" name="Line"/>
          <p:cNvSpPr/>
          <p:nvPr/>
        </p:nvSpPr>
        <p:spPr>
          <a:xfrm flipV="1">
            <a:off x="628649" y="27873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9" name="Line"/>
          <p:cNvSpPr/>
          <p:nvPr/>
        </p:nvSpPr>
        <p:spPr>
          <a:xfrm flipV="1">
            <a:off x="1606550" y="29651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0" name="Line"/>
          <p:cNvSpPr/>
          <p:nvPr/>
        </p:nvSpPr>
        <p:spPr>
          <a:xfrm flipV="1">
            <a:off x="2317750" y="28000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1" name="Line"/>
          <p:cNvSpPr/>
          <p:nvPr/>
        </p:nvSpPr>
        <p:spPr>
          <a:xfrm flipV="1">
            <a:off x="3854450" y="29651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2" name="Line"/>
          <p:cNvSpPr/>
          <p:nvPr/>
        </p:nvSpPr>
        <p:spPr>
          <a:xfrm flipV="1">
            <a:off x="4870450" y="28000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3" name="Line"/>
          <p:cNvSpPr/>
          <p:nvPr/>
        </p:nvSpPr>
        <p:spPr>
          <a:xfrm flipV="1">
            <a:off x="6089650" y="29651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4" name="Line"/>
          <p:cNvSpPr/>
          <p:nvPr/>
        </p:nvSpPr>
        <p:spPr>
          <a:xfrm flipV="1">
            <a:off x="7410450" y="28000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5" name="Line"/>
          <p:cNvSpPr/>
          <p:nvPr/>
        </p:nvSpPr>
        <p:spPr>
          <a:xfrm flipV="1">
            <a:off x="8756650" y="29651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6" name="2020 1st Corona lockdown P. Willendrup &amp; E. Knudsen continue work on comp and cogen"/>
          <p:cNvSpPr txBox="1"/>
          <p:nvPr/>
        </p:nvSpPr>
        <p:spPr>
          <a:xfrm>
            <a:off x="7939076" y="3254914"/>
            <a:ext cx="1876476" cy="7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2020 1st </a:t>
            </a:r>
            <a:r>
              <a:rPr b="1"/>
              <a:t>Corona</a:t>
            </a:r>
            <a:r>
              <a:t> lockdown</a:t>
            </a:r>
            <a:br/>
            <a:r>
              <a:t>P. Willendrup &amp; E. Knudsen</a:t>
            </a:r>
            <a:br/>
            <a:r>
              <a:t>continue work on comp and</a:t>
            </a:r>
            <a:br/>
            <a:r>
              <a:t>cogen</a:t>
            </a:r>
          </a:p>
        </p:txBody>
      </p:sp>
      <p:sp>
        <p:nvSpPr>
          <p:cNvPr id="677" name="Line"/>
          <p:cNvSpPr/>
          <p:nvPr/>
        </p:nvSpPr>
        <p:spPr>
          <a:xfrm flipV="1">
            <a:off x="10417536" y="2786232"/>
            <a:ext cx="1" cy="17178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8" name="November 2020 Virtual Hackathon,  setting release scope"/>
          <p:cNvSpPr txBox="1"/>
          <p:nvPr/>
        </p:nvSpPr>
        <p:spPr>
          <a:xfrm>
            <a:off x="9764799" y="2096891"/>
            <a:ext cx="1452911" cy="52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/>
            </a:pPr>
            <a:r>
              <a:t>November 2020</a:t>
            </a:r>
            <a:br/>
            <a:r>
              <a:rPr b="1"/>
              <a:t>Virtual</a:t>
            </a:r>
            <a:r>
              <a:t> Hackathon, </a:t>
            </a:r>
            <a:br/>
            <a:r>
              <a:t>setting release scope</a:t>
            </a:r>
          </a:p>
        </p:txBody>
      </p:sp>
      <p:sp>
        <p:nvSpPr>
          <p:cNvPr id="679" name="Line"/>
          <p:cNvSpPr/>
          <p:nvPr/>
        </p:nvSpPr>
        <p:spPr>
          <a:xfrm flipV="1">
            <a:off x="11417599" y="2965115"/>
            <a:ext cx="1" cy="17178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0" name="December 15th 2020 McStas 3.0 release!  November 24th 2021 McStas 3.1 release!  February 8th 2022 McXtrace 3.0 release!"/>
          <p:cNvSpPr txBox="1"/>
          <p:nvPr/>
        </p:nvSpPr>
        <p:spPr>
          <a:xfrm>
            <a:off x="10405123" y="332768"/>
            <a:ext cx="1563118" cy="1417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1200"/>
            </a:pPr>
            <a:r>
              <a:t>December 15th 2020</a:t>
            </a:r>
            <a:br/>
            <a:r>
              <a:t>McStas 3.0 release!</a:t>
            </a:r>
            <a:br/>
            <a:br/>
            <a:r>
              <a:t>November 24th 2021</a:t>
            </a:r>
            <a:br/>
            <a:r>
              <a:t>McStas 3.1 release!</a:t>
            </a:r>
            <a:br/>
            <a:br/>
            <a:r>
              <a:t>February 8th 2022</a:t>
            </a:r>
            <a:br/>
            <a:r>
              <a:t>McXtrace 3.0 release!</a:t>
            </a:r>
          </a:p>
        </p:txBody>
      </p:sp>
      <p:pic>
        <p:nvPicPr>
          <p:cNvPr id="681" name="Screen Shot 2021-02-19 at 16.47.52.png" descr="Screen Shot 2021-02-19 at 16.47.52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281062" y="3828450"/>
            <a:ext cx="4099422" cy="3345411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683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creenshot 2019-11-18 at 10.37.08.png" descr="Screenshot 2019-11-18 at 10.3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0909" y="-1"/>
            <a:ext cx="761748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Rectangle"/>
          <p:cNvSpPr/>
          <p:nvPr/>
        </p:nvSpPr>
        <p:spPr>
          <a:xfrm>
            <a:off x="8680450" y="2159000"/>
            <a:ext cx="3498476" cy="8169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McStas heading for the GPU… November 2019 - first good look at performance."/>
          <p:cNvSpPr txBox="1"/>
          <p:nvPr>
            <p:ph type="title" idx="4294967295"/>
          </p:nvPr>
        </p:nvSpPr>
        <p:spPr>
          <a:xfrm>
            <a:off x="2014816" y="-1035850"/>
            <a:ext cx="11434197" cy="14176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McStas heading for the GPU… November 2019 - first good look at performance.</a:t>
            </a:r>
          </a:p>
        </p:txBody>
      </p:sp>
      <p:sp>
        <p:nvSpPr>
          <p:cNvPr id="689" name="Idealised instrument with source and monitor only - i.e. without any use of the ABSORB macro.  (Likely a good indication of  maximal speedup  achievable.)"/>
          <p:cNvSpPr txBox="1"/>
          <p:nvPr/>
        </p:nvSpPr>
        <p:spPr>
          <a:xfrm>
            <a:off x="269122" y="1161405"/>
            <a:ext cx="2192835" cy="2050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b="1"/>
              <a:t>Idealised instrument</a:t>
            </a:r>
            <a:br/>
            <a:r>
              <a:t>with source and monitor</a:t>
            </a:r>
            <a:br/>
            <a:r>
              <a:t>only - i.e. without any</a:t>
            </a:r>
            <a:br/>
            <a:r>
              <a:t>use of the ABSORB</a:t>
            </a:r>
            <a:br/>
            <a:r>
              <a:t>macro.</a:t>
            </a:r>
            <a:br/>
            <a:br/>
            <a:r>
              <a:t>(Likely a good indication</a:t>
            </a:r>
            <a:br/>
            <a:r>
              <a:t>of  maximal speedup </a:t>
            </a:r>
            <a:br/>
            <a:r>
              <a:t>achievable.)</a:t>
            </a:r>
          </a:p>
        </p:txBody>
      </p:sp>
      <p:sp>
        <p:nvSpPr>
          <p:cNvPr id="690" name="V100 execution speedups  renormalised to wall- clock of single-core gcc standard simulation,…"/>
          <p:cNvSpPr txBox="1"/>
          <p:nvPr/>
        </p:nvSpPr>
        <p:spPr>
          <a:xfrm>
            <a:off x="9542710" y="3089423"/>
            <a:ext cx="2413020" cy="2499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V100 execution speedups </a:t>
            </a:r>
            <a:br/>
            <a:r>
              <a:t>renormalised to wall-</a:t>
            </a:r>
            <a:br/>
            <a:r>
              <a:t>clock of single-core</a:t>
            </a:r>
            <a:br/>
            <a:r>
              <a:t>gcc standard simulation,</a:t>
            </a:r>
          </a:p>
          <a:p>
            <a:pPr>
              <a:defRPr b="1" sz="2500"/>
            </a:pPr>
            <a:r>
              <a:t>V100 run is</a:t>
            </a:r>
            <a:br/>
            <a:r>
              <a:t>600 times faster</a:t>
            </a:r>
            <a:br/>
            <a:r>
              <a:t>than a single-</a:t>
            </a:r>
            <a:br/>
            <a:r>
              <a:t>core CPU run</a:t>
            </a:r>
          </a:p>
        </p:txBody>
      </p:sp>
      <p:grpSp>
        <p:nvGrpSpPr>
          <p:cNvPr id="697" name="Group"/>
          <p:cNvGrpSpPr/>
          <p:nvPr/>
        </p:nvGrpSpPr>
        <p:grpSpPr>
          <a:xfrm>
            <a:off x="8713440" y="2261470"/>
            <a:ext cx="3432496" cy="612001"/>
            <a:chOff x="0" y="0"/>
            <a:chExt cx="3432495" cy="612000"/>
          </a:xfrm>
        </p:grpSpPr>
        <p:grpSp>
          <p:nvGrpSpPr>
            <p:cNvPr id="694" name="Group"/>
            <p:cNvGrpSpPr/>
            <p:nvPr/>
          </p:nvGrpSpPr>
          <p:grpSpPr>
            <a:xfrm>
              <a:off x="-1" y="0"/>
              <a:ext cx="3432497" cy="612001"/>
              <a:chOff x="0" y="0"/>
              <a:chExt cx="3432494" cy="612000"/>
            </a:xfrm>
          </p:grpSpPr>
          <p:pic>
            <p:nvPicPr>
              <p:cNvPr id="691" name="Screenshot 2019-11-18 at 10.37.08.png" descr="Screenshot 2019-11-18 at 10.37.0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5847" t="22618" r="61661" b="72222"/>
              <a:stretch>
                <a:fillRect/>
              </a:stretch>
            </p:blipFill>
            <p:spPr>
              <a:xfrm>
                <a:off x="0" y="0"/>
                <a:ext cx="2963212" cy="612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2" name="Screenshot 2019-11-18 at 10.37.08.png" descr="Screenshot 2019-11-18 at 10.37.0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3620" t="22618" r="14670" b="72222"/>
              <a:stretch>
                <a:fillRect/>
              </a:stretch>
            </p:blipFill>
            <p:spPr>
              <a:xfrm>
                <a:off x="572230" y="0"/>
                <a:ext cx="2860265" cy="612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3" name="Screenshot 2019-11-18 at 10.37.08.png" descr="Screenshot 2019-11-18 at 10.37.08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3106" t="22618" r="16677" b="76044"/>
              <a:stretch>
                <a:fillRect/>
              </a:stretch>
            </p:blipFill>
            <p:spPr>
              <a:xfrm>
                <a:off x="570386" y="0"/>
                <a:ext cx="1345998" cy="1585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5" name="Line"/>
            <p:cNvSpPr/>
            <p:nvPr/>
          </p:nvSpPr>
          <p:spPr>
            <a:xfrm>
              <a:off x="439676" y="382200"/>
              <a:ext cx="2808995" cy="1"/>
            </a:xfrm>
            <a:prstGeom prst="line">
              <a:avLst/>
            </a:prstGeom>
            <a:noFill/>
            <a:ln w="25400" cap="flat">
              <a:solidFill>
                <a:schemeClr val="accent3">
                  <a:satOff val="-8744"/>
                  <a:lumOff val="26568"/>
                </a:schemeClr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6" name="~600"/>
            <p:cNvSpPr txBox="1"/>
            <p:nvPr/>
          </p:nvSpPr>
          <p:spPr>
            <a:xfrm>
              <a:off x="15626" y="289650"/>
              <a:ext cx="384580" cy="18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/>
              </a:lvl1pPr>
            </a:lstStyle>
            <a:p>
              <a:pPr/>
              <a:r>
                <a:t>~600</a:t>
              </a:r>
            </a:p>
          </p:txBody>
        </p:sp>
      </p:grpSp>
      <p:sp>
        <p:nvSpPr>
          <p:cNvPr id="698" name="Looks like a factor of ~600"/>
          <p:cNvSpPr txBox="1"/>
          <p:nvPr/>
        </p:nvSpPr>
        <p:spPr>
          <a:xfrm>
            <a:off x="9465667" y="1823565"/>
            <a:ext cx="23904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Looks like a factor of ~600</a:t>
            </a:r>
          </a:p>
        </p:txBody>
      </p:sp>
      <p:sp>
        <p:nvSpPr>
          <p:cNvPr id="699" name="Speedup"/>
          <p:cNvSpPr txBox="1"/>
          <p:nvPr/>
        </p:nvSpPr>
        <p:spPr>
          <a:xfrm>
            <a:off x="9423350" y="1134433"/>
            <a:ext cx="978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b="1" sz="1800"/>
            </a:lvl1pPr>
          </a:lstStyle>
          <a:p>
            <a:pPr/>
            <a:r>
              <a:t>Speedup</a:t>
            </a:r>
          </a:p>
        </p:txBody>
      </p:sp>
      <p:sp>
        <p:nvSpPr>
          <p:cNvPr id="700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01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61S5ttfWftL._SL1250_.jpeg" descr="61S5ttfWftL._SL1250_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8191" y="4671298"/>
            <a:ext cx="2913828" cy="1538502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5" name="McStas heading for the GPU…  first benchmarking  numbers from November 2019"/>
          <p:cNvSpPr txBox="1"/>
          <p:nvPr>
            <p:ph type="title" idx="4294967295"/>
          </p:nvPr>
        </p:nvSpPr>
        <p:spPr>
          <a:xfrm>
            <a:off x="2281306" y="54433"/>
            <a:ext cx="10961370" cy="141763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McStas heading for the GPU… </a:t>
            </a:r>
            <a:br/>
            <a:r>
              <a:t>first benchmarking </a:t>
            </a:r>
            <a:br/>
            <a:r>
              <a:t>numbers from </a:t>
            </a:r>
            <a:r>
              <a:rPr u="sng"/>
              <a:t>November</a:t>
            </a:r>
            <a:r>
              <a:t> </a:t>
            </a:r>
            <a:r>
              <a:rPr u="sng"/>
              <a:t>2019</a:t>
            </a:r>
          </a:p>
        </p:txBody>
      </p:sp>
      <p:sp>
        <p:nvSpPr>
          <p:cNvPr id="706" name="9 instruments fully ported, also realistic ones like PSI_DMC  (Aug 2020: 99 instrs)"/>
          <p:cNvSpPr txBox="1"/>
          <p:nvPr/>
        </p:nvSpPr>
        <p:spPr>
          <a:xfrm>
            <a:off x="1596476" y="1991192"/>
            <a:ext cx="2307532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9 instruments fully ported, also realistic ones like PSI_DMC</a:t>
            </a:r>
            <a:br/>
            <a:br/>
            <a:r>
              <a:rPr b="1"/>
              <a:t>(Aug 2020: 99 instrs)</a:t>
            </a:r>
          </a:p>
        </p:txBody>
      </p:sp>
      <p:pic>
        <p:nvPicPr>
          <p:cNvPr id="707" name="Screenshot 2019-11-18 at 10.28.14.png" descr="Screenshot 2019-11-18 at 10.28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3068" y="1035947"/>
            <a:ext cx="4039859" cy="256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Screenshot 2019-11-18 at 10.27.27.png" descr="Screenshot 2019-11-18 at 10.27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3068" y="3693423"/>
            <a:ext cx="4039859" cy="2569017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10-core MPI run, 1e9 in 200 secs"/>
          <p:cNvSpPr txBox="1"/>
          <p:nvPr/>
        </p:nvSpPr>
        <p:spPr>
          <a:xfrm>
            <a:off x="4396793" y="1647279"/>
            <a:ext cx="160343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10-core MPI run,</a:t>
            </a:r>
            <a:br/>
            <a:r>
              <a:rPr b="1"/>
              <a:t>1e9</a:t>
            </a:r>
            <a:r>
              <a:t> in 200 secs</a:t>
            </a:r>
          </a:p>
        </p:txBody>
      </p:sp>
      <p:sp>
        <p:nvSpPr>
          <p:cNvPr id="710" name="Tesla V100 run, 1e9 in 22 secs"/>
          <p:cNvSpPr txBox="1"/>
          <p:nvPr/>
        </p:nvSpPr>
        <p:spPr>
          <a:xfrm>
            <a:off x="6008255" y="4124597"/>
            <a:ext cx="149370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Tesla V100 run,</a:t>
            </a:r>
            <a:br/>
            <a:r>
              <a:rPr b="1"/>
              <a:t>1e9</a:t>
            </a:r>
            <a:r>
              <a:t> in 22 secs</a:t>
            </a:r>
          </a:p>
        </p:txBody>
      </p:sp>
      <p:sp>
        <p:nvSpPr>
          <p:cNvPr id="711" name="~ i.e. 2 orders of magnitude wrt. a single, modern CPU core"/>
          <p:cNvSpPr txBox="1"/>
          <p:nvPr/>
        </p:nvSpPr>
        <p:spPr>
          <a:xfrm>
            <a:off x="1580417" y="4196570"/>
            <a:ext cx="264233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~ i.e. 2 orders of magnitude wrt. a single, modern CPU core</a:t>
            </a:r>
          </a:p>
        </p:txBody>
      </p:sp>
      <p:pic>
        <p:nvPicPr>
          <p:cNvPr id="712" name="e7287943adec596e852b2c05702ebfd0-200-153.png" descr="e7287943adec596e852b2c05702ebfd0-200-1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97924" y="2264044"/>
            <a:ext cx="1402305" cy="107276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(1-core run, 1e9 would be 2000 secs)"/>
          <p:cNvSpPr txBox="1"/>
          <p:nvPr/>
        </p:nvSpPr>
        <p:spPr>
          <a:xfrm>
            <a:off x="6211692" y="1615439"/>
            <a:ext cx="134993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(1-core run,</a:t>
            </a:r>
            <a:br/>
            <a:r>
              <a:rPr b="1"/>
              <a:t>1e9</a:t>
            </a:r>
            <a:r>
              <a:t> would be</a:t>
            </a:r>
            <a:br/>
            <a:r>
              <a:t>2000 secs)</a:t>
            </a:r>
          </a:p>
        </p:txBody>
      </p:sp>
      <p:sp>
        <p:nvSpPr>
          <p:cNvPr id="714" name="Line"/>
          <p:cNvSpPr/>
          <p:nvPr/>
        </p:nvSpPr>
        <p:spPr>
          <a:xfrm>
            <a:off x="6755105" y="2690120"/>
            <a:ext cx="1" cy="129794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5" name="vs."/>
          <p:cNvSpPr txBox="1"/>
          <p:nvPr/>
        </p:nvSpPr>
        <p:spPr>
          <a:xfrm>
            <a:off x="6872627" y="2893742"/>
            <a:ext cx="38665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2500"/>
              <a:t>vs</a:t>
            </a:r>
            <a:r>
              <a:t>.</a:t>
            </a:r>
          </a:p>
        </p:txBody>
      </p:sp>
      <p:sp>
        <p:nvSpPr>
          <p:cNvPr id="716" name="- If problem has the right size / complexity, GPU via OpenACC is great!"/>
          <p:cNvSpPr txBox="1"/>
          <p:nvPr/>
        </p:nvSpPr>
        <p:spPr>
          <a:xfrm>
            <a:off x="1297618" y="5150922"/>
            <a:ext cx="4436664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3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- If problem has the right size / complexity, GPU via OpenACC is great!</a:t>
            </a:r>
          </a:p>
        </p:txBody>
      </p:sp>
      <p:sp>
        <p:nvSpPr>
          <p:cNvPr id="717" name="UserProfile.Offices.Workarea_{{DocumentLanguage}}text"/>
          <p:cNvSpPr txBox="1"/>
          <p:nvPr/>
        </p:nvSpPr>
        <p:spPr>
          <a:xfrm>
            <a:off x="1342781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18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rcRect l="0" t="20495" r="0" b="20495"/>
          <a:stretch>
            <a:fillRect/>
          </a:stretch>
        </p:blipFill>
        <p:spPr>
          <a:xfrm>
            <a:off x="4909992" y="6549021"/>
            <a:ext cx="992495" cy="27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McStas 2.x -&gt; McStas 3.0 main differences"/>
          <p:cNvSpPr txBox="1"/>
          <p:nvPr>
            <p:ph type="title"/>
          </p:nvPr>
        </p:nvSpPr>
        <p:spPr>
          <a:xfrm>
            <a:off x="1949787" y="-224103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McStas 2.x -&gt; McStas 3.0 main differences</a:t>
            </a:r>
          </a:p>
        </p:txBody>
      </p:sp>
      <p:sp>
        <p:nvSpPr>
          <p:cNvPr id="721" name="Rewritten / streamlined simplified code-generator with…"/>
          <p:cNvSpPr txBox="1"/>
          <p:nvPr>
            <p:ph type="body" idx="1"/>
          </p:nvPr>
        </p:nvSpPr>
        <p:spPr>
          <a:xfrm>
            <a:off x="1433462" y="970149"/>
            <a:ext cx="9312376" cy="5559802"/>
          </a:xfrm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rPr b="1"/>
              <a:t>Rewritten</a:t>
            </a:r>
            <a:r>
              <a:t> / streamlined simplified </a:t>
            </a:r>
            <a:r>
              <a:rPr b="1"/>
              <a:t>code-generator </a:t>
            </a:r>
            <a:r>
              <a:t>with</a:t>
            </a:r>
          </a:p>
          <a:p>
            <a:pPr lvl="1">
              <a:buChar char="•"/>
              <a:defRPr sz="1900"/>
            </a:pPr>
            <a:r>
              <a:t>Much </a:t>
            </a:r>
            <a:r>
              <a:rPr b="1"/>
              <a:t>less generated code</a:t>
            </a:r>
          </a:p>
          <a:p>
            <a:pPr lvl="1">
              <a:buChar char="•"/>
              <a:defRPr sz="1900"/>
            </a:pPr>
            <a:r>
              <a:rPr b="1"/>
              <a:t>improved compile time and compiler optimizations</a:t>
            </a:r>
            <a:r>
              <a:t>, esp. for large instrs</a:t>
            </a:r>
          </a:p>
          <a:p>
            <a:pPr lvl="1">
              <a:buChar char="•"/>
              <a:defRPr b="1" sz="1900"/>
            </a:pPr>
            <a:r>
              <a:t>Much less invasive use of #define</a:t>
            </a:r>
          </a:p>
          <a:p>
            <a:pPr lvl="1">
              <a:buChar char="•"/>
              <a:defRPr sz="1900"/>
            </a:pPr>
            <a:r>
              <a:rPr b="1"/>
              <a:t>Component sections -&gt; functions </a:t>
            </a:r>
            <a:r>
              <a:t>rather than #define / #undef</a:t>
            </a:r>
          </a:p>
          <a:p>
            <a:pPr lvl="1">
              <a:buChar char="•"/>
              <a:defRPr sz="1900"/>
            </a:pPr>
            <a:r>
              <a:t>Much</a:t>
            </a:r>
            <a:r>
              <a:rPr b="1"/>
              <a:t> less global variables,</a:t>
            </a:r>
            <a:r>
              <a:t> instrument, component and particle reworked to be </a:t>
            </a:r>
            <a:r>
              <a:rPr b="1"/>
              <a:t>structures</a:t>
            </a:r>
            <a:endParaRPr b="1"/>
          </a:p>
          <a:p>
            <a:pPr>
              <a:defRPr sz="1900"/>
            </a:pPr>
          </a:p>
          <a:p>
            <a:pPr>
              <a:defRPr sz="1900"/>
            </a:pPr>
            <a:r>
              <a:t>Use of</a:t>
            </a:r>
            <a:r>
              <a:rPr b="1"/>
              <a:t> #pragma</a:t>
            </a:r>
            <a:r>
              <a:t> acc … in lots of places (</a:t>
            </a:r>
            <a:r>
              <a:rPr b="1"/>
              <a:t>put in place by cogen </a:t>
            </a:r>
            <a:r>
              <a:t>where possible)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rPr b="1"/>
              <a:t>New random number generator </a:t>
            </a:r>
            <a:r>
              <a:t>implemented</a:t>
            </a:r>
          </a:p>
          <a:p>
            <a:pPr lvl="1">
              <a:buChar char="•"/>
              <a:defRPr sz="1900"/>
            </a:pPr>
            <a:r>
              <a:t>We couldn’t easily port our legacy Mersenne Twister</a:t>
            </a:r>
          </a:p>
          <a:p>
            <a:pPr lvl="1">
              <a:buChar char="•"/>
              <a:defRPr sz="1900"/>
            </a:pPr>
            <a:r>
              <a:t>Experimenting with curand showed huge overhead for our relative small number of random numbers </a:t>
            </a:r>
            <a:br/>
            <a:r>
              <a:rPr sz="1300"/>
              <a:t>(we have hundreds or thousands of randnom numbers, not billions)</a:t>
            </a:r>
          </a:p>
          <a:p>
            <a:pPr lvl="1">
              <a:buChar char="•"/>
              <a:defRPr sz="1900"/>
            </a:pPr>
          </a:p>
          <a:p>
            <a:pPr>
              <a:defRPr sz="1900"/>
            </a:pPr>
            <a:r>
              <a:t>Complete change to </a:t>
            </a:r>
            <a:r>
              <a:rPr b="1"/>
              <a:t>dynamic</a:t>
            </a:r>
            <a:r>
              <a:t> monitor-arrays</a:t>
            </a:r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3" name="Screenshot 2020-08-15 at 12.40.31.png" descr="Screenshot 2020-08-15 at 12.40.31.png"/>
          <p:cNvPicPr>
            <a:picLocks noChangeAspect="1"/>
          </p:cNvPicPr>
          <p:nvPr/>
        </p:nvPicPr>
        <p:blipFill>
          <a:blip r:embed="rId2">
            <a:extLst/>
          </a:blip>
          <a:srcRect l="0" t="0" r="1010" b="45168"/>
          <a:stretch>
            <a:fillRect/>
          </a:stretch>
        </p:blipFill>
        <p:spPr>
          <a:xfrm>
            <a:off x="10608264" y="3600031"/>
            <a:ext cx="1244410" cy="3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Rectangle"/>
          <p:cNvSpPr/>
          <p:nvPr/>
        </p:nvSpPr>
        <p:spPr>
          <a:xfrm>
            <a:off x="1172971" y="893801"/>
            <a:ext cx="10866007" cy="235309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5" name="Rectangle"/>
          <p:cNvSpPr/>
          <p:nvPr/>
        </p:nvSpPr>
        <p:spPr>
          <a:xfrm>
            <a:off x="1172971" y="3252672"/>
            <a:ext cx="10866007" cy="99475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6" name="Rectangle"/>
          <p:cNvSpPr/>
          <p:nvPr/>
        </p:nvSpPr>
        <p:spPr>
          <a:xfrm>
            <a:off x="1172971" y="4255972"/>
            <a:ext cx="10866007" cy="219140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27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5375" y="1817340"/>
            <a:ext cx="746604" cy="658992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Advantage of 3.0 also on CPU"/>
          <p:cNvSpPr txBox="1"/>
          <p:nvPr/>
        </p:nvSpPr>
        <p:spPr>
          <a:xfrm>
            <a:off x="10686925" y="1096593"/>
            <a:ext cx="1232794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Advantage</a:t>
            </a:r>
            <a:br/>
            <a:r>
              <a:t>of 3.0 also on</a:t>
            </a:r>
            <a:br/>
            <a:r>
              <a:t>CPU</a:t>
            </a:r>
          </a:p>
        </p:txBody>
      </p:sp>
      <p:sp>
        <p:nvSpPr>
          <p:cNvPr id="729" name="Rectangle"/>
          <p:cNvSpPr/>
          <p:nvPr/>
        </p:nvSpPr>
        <p:spPr>
          <a:xfrm>
            <a:off x="10582138" y="995401"/>
            <a:ext cx="1373053" cy="160882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0" name="Line"/>
          <p:cNvSpPr/>
          <p:nvPr/>
        </p:nvSpPr>
        <p:spPr>
          <a:xfrm flipH="1" flipV="1">
            <a:off x="6973291" y="1934304"/>
            <a:ext cx="3603422" cy="2342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natomy of a McStas GPU run (*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McStas GPU run (*)</a:t>
            </a:r>
          </a:p>
        </p:txBody>
      </p:sp>
      <p:sp>
        <p:nvSpPr>
          <p:cNvPr id="733" name="Init, geometry, files etc. read on CP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Init, geometry, files etc. read on CPU</a:t>
            </a:r>
          </a:p>
          <a:p>
            <a:pPr lvl="1">
              <a:buChar char="•"/>
            </a:pPr>
            <a:r>
              <a:t>MPI if needed</a:t>
            </a:r>
          </a:p>
          <a:p>
            <a:pPr/>
            <a:r>
              <a:t>Memory-structures </a:t>
            </a:r>
          </a:p>
          <a:p>
            <a:pPr lvl="1">
              <a:buChar char="•"/>
            </a:pPr>
            <a:r>
              <a:t>Built on CPU</a:t>
            </a:r>
          </a:p>
          <a:p>
            <a:pPr lvl="1">
              <a:buChar char="•"/>
            </a:pPr>
            <a:r>
              <a:t>Marked for transfer to GPU (#pragma acc declare create etc.)</a:t>
            </a:r>
          </a:p>
          <a:p>
            <a:pPr lvl="1">
              <a:buChar char="•"/>
            </a:pPr>
            <a:r>
              <a:t>Initialised and synced across</a:t>
            </a:r>
          </a:p>
          <a:p>
            <a:pPr lvl="1">
              <a:buChar char="•"/>
            </a:pPr>
            <a:r>
              <a:t>Trace-loop is a #pragma acc parallel loop </a:t>
            </a:r>
          </a:p>
          <a:p>
            <a:pPr lvl="2"/>
            <a:r>
              <a:t>Calculation performed entirely on GPU</a:t>
            </a:r>
          </a:p>
          <a:p>
            <a:pPr lvl="1">
              <a:buChar char="•"/>
            </a:pPr>
            <a:r>
              <a:t>Component structs (incl. e.g. monitor-arrays) synced across</a:t>
            </a:r>
          </a:p>
          <a:p>
            <a:pPr/>
            <a:r>
              <a:t>Finally and Save runs on CPU</a:t>
            </a:r>
          </a:p>
          <a:p>
            <a:pPr lvl="1">
              <a:buChar char="•"/>
            </a:pPr>
            <a:r>
              <a:t>MPI merge if needed</a:t>
            </a:r>
          </a:p>
        </p:txBody>
      </p:sp>
      <p:sp>
        <p:nvSpPr>
          <p:cNvPr id="7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5" name="Rectangle"/>
          <p:cNvSpPr/>
          <p:nvPr/>
        </p:nvSpPr>
        <p:spPr>
          <a:xfrm>
            <a:off x="1698091" y="2926681"/>
            <a:ext cx="6911647" cy="1646017"/>
          </a:xfrm>
          <a:prstGeom prst="rect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36" name="(* Alternative layout via FUNNEL mode,     see next 2 slides)"/>
          <p:cNvSpPr txBox="1"/>
          <p:nvPr/>
        </p:nvSpPr>
        <p:spPr>
          <a:xfrm>
            <a:off x="8517833" y="5938492"/>
            <a:ext cx="3562649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(* Alternative layout via FUNNEL mode,</a:t>
            </a:r>
            <a:br/>
            <a:r>
              <a:t>    see next 2 slides)</a:t>
            </a:r>
          </a:p>
        </p:txBody>
      </p:sp>
      <p:sp>
        <p:nvSpPr>
          <p:cNvPr id="737" name="No printfs etc. available on GPU, automatically suppressed by #defines"/>
          <p:cNvSpPr txBox="1"/>
          <p:nvPr/>
        </p:nvSpPr>
        <p:spPr>
          <a:xfrm>
            <a:off x="9623695" y="5069085"/>
            <a:ext cx="2184401" cy="70455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No printfs etc. available</a:t>
            </a:r>
            <a:br/>
            <a:r>
              <a:t>on GPU, automatically</a:t>
            </a:r>
            <a:br/>
            <a:r>
              <a:t>suppressed by #defines</a:t>
            </a:r>
          </a:p>
        </p:txBody>
      </p:sp>
      <p:pic>
        <p:nvPicPr>
          <p:cNvPr id="738" name="Screenshot 2020-08-15 at 12.40.31.png" descr="Screenshot 2020-08-15 at 12.40.31.png"/>
          <p:cNvPicPr>
            <a:picLocks noChangeAspect="1"/>
          </p:cNvPicPr>
          <p:nvPr/>
        </p:nvPicPr>
        <p:blipFill>
          <a:blip r:embed="rId2">
            <a:extLst/>
          </a:blip>
          <a:srcRect l="0" t="0" r="1010" b="45168"/>
          <a:stretch>
            <a:fillRect/>
          </a:stretch>
        </p:blipFill>
        <p:spPr>
          <a:xfrm>
            <a:off x="9488295" y="3570830"/>
            <a:ext cx="2635378" cy="635636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Line"/>
          <p:cNvSpPr/>
          <p:nvPr/>
        </p:nvSpPr>
        <p:spPr>
          <a:xfrm flipH="1" flipV="1">
            <a:off x="8555722" y="3130076"/>
            <a:ext cx="1125343" cy="4356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0" name="Line"/>
          <p:cNvSpPr/>
          <p:nvPr/>
        </p:nvSpPr>
        <p:spPr>
          <a:xfrm flipH="1">
            <a:off x="8627435" y="3848579"/>
            <a:ext cx="8559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5" name="Screenshot 2020-08-31 at 19.20.58.png" descr="Screenshot 2020-08-31 at 19.2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171" y="55140"/>
            <a:ext cx="10996958" cy="67477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Build and initialise instr/comp structures on host…"/>
          <p:cNvSpPr/>
          <p:nvPr/>
        </p:nvSpPr>
        <p:spPr>
          <a:xfrm>
            <a:off x="3748076" y="4309554"/>
            <a:ext cx="6323325" cy="23771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 marL="228600" indent="-228600">
              <a:buSzPct val="100000"/>
              <a:buChar char="•"/>
            </a:pPr>
            <a:r>
              <a:t>Build and initialise instr/comp structures on host</a:t>
            </a:r>
          </a:p>
          <a:p>
            <a:pPr marL="228600" indent="-228600">
              <a:buSzPct val="100000"/>
              <a:buChar char="•"/>
            </a:pPr>
            <a:r>
              <a:t>Push problem to device</a:t>
            </a:r>
          </a:p>
          <a:p>
            <a:pPr marL="228600" indent="-228600">
              <a:buSzPct val="100000"/>
              <a:buChar char="•"/>
            </a:pPr>
            <a:r>
              <a:t>One big generated kernel calculates independent particle rays</a:t>
            </a:r>
          </a:p>
          <a:p>
            <a:pPr marL="228600" indent="-228600">
              <a:buSzPct val="100000"/>
              <a:buChar char="•"/>
            </a:pPr>
            <a:r>
              <a:t>Push back to host and save. </a:t>
            </a:r>
            <a:br/>
            <a:br/>
            <a:r>
              <a:t>Big problems, do multiple runs of the kernel for every ~2e9 rays (default is MAXINT limit, controllable via -DGPU_INNERLOOP).</a:t>
            </a:r>
          </a:p>
        </p:txBody>
      </p:sp>
      <p:sp>
        <p:nvSpPr>
          <p:cNvPr id="747" name="Profiling an example run…"/>
          <p:cNvSpPr txBox="1"/>
          <p:nvPr/>
        </p:nvSpPr>
        <p:spPr>
          <a:xfrm>
            <a:off x="2684677" y="127287"/>
            <a:ext cx="240714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Profiling an example run…</a:t>
            </a:r>
          </a:p>
        </p:txBody>
      </p:sp>
      <p:pic>
        <p:nvPicPr>
          <p:cNvPr id="748" name="Screenshot 2020-08-31 at 19.20.58.png" descr="Screenshot 2020-08-31 at 19.20.58.png"/>
          <p:cNvPicPr>
            <a:picLocks noChangeAspect="1"/>
          </p:cNvPicPr>
          <p:nvPr/>
        </p:nvPicPr>
        <p:blipFill>
          <a:blip r:embed="rId2">
            <a:extLst/>
          </a:blip>
          <a:srcRect l="37213" t="0" r="41991" b="95872"/>
          <a:stretch>
            <a:fillRect/>
          </a:stretch>
        </p:blipFill>
        <p:spPr>
          <a:xfrm>
            <a:off x="9294678" y="70633"/>
            <a:ext cx="2286830" cy="278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